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6" r:id="rId7"/>
    <p:sldId id="267" r:id="rId8"/>
    <p:sldId id="269" r:id="rId9"/>
    <p:sldId id="268" r:id="rId10"/>
    <p:sldId id="270" r:id="rId11"/>
    <p:sldId id="271" r:id="rId12"/>
    <p:sldId id="272" r:id="rId13"/>
    <p:sldId id="273" r:id="rId14"/>
    <p:sldId id="274" r:id="rId15"/>
    <p:sldId id="262" r:id="rId16"/>
    <p:sldId id="275" r:id="rId17"/>
    <p:sldId id="265" r:id="rId18"/>
  </p:sldIdLst>
  <p:sldSz cx="14630400" cy="8229600"/>
  <p:notesSz cx="8229600" cy="14630400"/>
  <p:embeddedFontLst>
    <p:embeddedFont>
      <p:font typeface="Gelasio"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525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F66CB-BA13-9FF9-049E-CBA849DA4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B01CF9-0C53-EE42-A775-7FD8F0371F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AFC56-7366-BEA0-B353-441659F9C7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1B75FB-57CE-5D3C-0FEB-9B6A93CB9A9A}"/>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825970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F1FCB-0378-54EC-4393-1DB6D373AC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34FAE9-94FD-E1A1-C3B7-9B8327F649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CC7524-957E-7832-7917-768D540E3F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73BA4E-3184-0C51-582B-82D2E8E4A2EE}"/>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626227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FE745-5DC9-6912-AC92-9EDF442A4B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07822F-9A19-E756-229D-E26ABC437A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B0DA2F-5C10-7056-954B-CAECFE1373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4AFF32-1A51-422F-D8E1-FD9821B64113}"/>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255256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52D63-FBAE-95B7-AAD1-81038E95A1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B632BD-DDA5-1B33-F769-89C5A12840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6B7CD1-283E-7E87-6055-3F23E50820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919489-43DD-8A61-40BD-62DB64CE06FA}"/>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116886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466FC-CC85-3EDA-8739-7F75B0E29C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803C04-2BE4-A2F2-E4D1-CC6606AD3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15ABF-1EC4-C2F5-2B36-B09751D169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B0C107-803C-5501-7C70-CECB16FDAFF6}"/>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716947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78C9E-964F-379D-9CEB-4874F4AAF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CBF44-DCA6-0987-1804-5A3C620BC8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E1A20-7858-4472-BA4B-C67F8FEB83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E90F67-760A-2FF8-C946-2AA83A1FE9CC}"/>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970190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1C3D6-E4F9-EAF8-8B22-2C98AFDD0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76D0B2-14AC-7502-77D0-A008C8EB81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1B73C2-3BDE-C08E-8CFF-C8447D0446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531B1D-A012-18A0-B281-D7BEDD64D9B6}"/>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953955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9EE4C-8D90-374C-CD52-79C38E3972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4C971-FD0C-89B2-0307-998525B599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ED96A1-DC97-CC4F-BDA9-CFBE178EA5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D37D3E-3EAA-DDEB-3073-B5C466D41671}"/>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982055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59F3C-8B91-7B40-8D08-25EB22AF07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507D3B-7BD2-F4E0-5D69-DD49C85B30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B83BF0-6057-4E0D-800D-84CF2220C9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B1E6D5-743F-F102-268B-7CC3298D47B3}"/>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224676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6F995-1049-3FFF-ECCF-128DD26F18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D61AC0-0455-9BA3-218F-09F34B9121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5190C3-6077-26A9-8011-C56F1857DF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2AFE3F-4DA6-7E56-EF15-818E33C7C56C}"/>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662966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40.webp"/><Relationship Id="rId5" Type="http://schemas.openxmlformats.org/officeDocument/2006/relationships/image" Target="../media/image4.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56567"/>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D8B6A4"/>
                </a:solidFill>
                <a:latin typeface="Gelasio" pitchFamily="34" charset="0"/>
                <a:ea typeface="Gelasio" pitchFamily="34" charset="-122"/>
                <a:cs typeface="Gelasio" pitchFamily="34" charset="-120"/>
              </a:rPr>
              <a:t>Analyzing Sales Data for Coffee Shops</a:t>
            </a:r>
            <a:endParaRPr lang="en-US" sz="4450" dirty="0"/>
          </a:p>
        </p:txBody>
      </p:sp>
      <p:sp>
        <p:nvSpPr>
          <p:cNvPr id="4" name="Text 1"/>
          <p:cNvSpPr/>
          <p:nvPr/>
        </p:nvSpPr>
        <p:spPr>
          <a:xfrm>
            <a:off x="793790" y="3814286"/>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C9C2C0"/>
                </a:solidFill>
                <a:latin typeface="Gelasio" pitchFamily="34" charset="0"/>
                <a:ea typeface="Gelasio" pitchFamily="34" charset="-122"/>
                <a:cs typeface="Gelasio" pitchFamily="34" charset="-120"/>
              </a:rPr>
              <a:t>This SQL project explores insights derived from analyzing sales data for coffee shops.</a:t>
            </a:r>
            <a:endParaRPr lang="en-US" sz="1750" dirty="0"/>
          </a:p>
        </p:txBody>
      </p:sp>
      <p:sp>
        <p:nvSpPr>
          <p:cNvPr id="5" name="Text 2"/>
          <p:cNvSpPr/>
          <p:nvPr/>
        </p:nvSpPr>
        <p:spPr>
          <a:xfrm>
            <a:off x="793790" y="4795242"/>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C9C2C0"/>
                </a:solidFill>
                <a:latin typeface="Gelasio" pitchFamily="34" charset="0"/>
                <a:ea typeface="Gelasio" pitchFamily="34" charset="-122"/>
                <a:cs typeface="Gelasio" pitchFamily="34" charset="-120"/>
              </a:rPr>
              <a:t>Gain a better understanding of customer preferences, identify trends, and improve business strategies.</a:t>
            </a:r>
            <a:endParaRPr lang="en-US" sz="1750" dirty="0"/>
          </a:p>
        </p:txBody>
      </p:sp>
      <p:sp>
        <p:nvSpPr>
          <p:cNvPr id="6" name="Shape 3"/>
          <p:cNvSpPr/>
          <p:nvPr/>
        </p:nvSpPr>
        <p:spPr>
          <a:xfrm>
            <a:off x="793790" y="5793105"/>
            <a:ext cx="362903" cy="362903"/>
          </a:xfrm>
          <a:prstGeom prst="roundRect">
            <a:avLst>
              <a:gd name="adj" fmla="val 25194296"/>
            </a:avLst>
          </a:prstGeom>
          <a:noFill/>
          <a:ln w="7620">
            <a:solidFill>
              <a:srgbClr val="FFFFFF"/>
            </a:solidFill>
            <a:prstDash val="solid"/>
          </a:ln>
        </p:spPr>
      </p:sp>
      <p:pic>
        <p:nvPicPr>
          <p:cNvPr id="7" name="Image 1" descr="preencoded.png"/>
          <p:cNvPicPr>
            <a:picLocks noChangeAspect="1"/>
          </p:cNvPicPr>
          <p:nvPr/>
        </p:nvPicPr>
        <p:blipFill>
          <a:blip r:embed="rId4"/>
          <a:stretch>
            <a:fillRect/>
          </a:stretch>
        </p:blipFill>
        <p:spPr>
          <a:xfrm>
            <a:off x="801410" y="5800725"/>
            <a:ext cx="347663" cy="347663"/>
          </a:xfrm>
          <a:prstGeom prst="rect">
            <a:avLst/>
          </a:prstGeom>
        </p:spPr>
      </p:pic>
      <p:sp>
        <p:nvSpPr>
          <p:cNvPr id="8" name="Text 4"/>
          <p:cNvSpPr/>
          <p:nvPr/>
        </p:nvSpPr>
        <p:spPr>
          <a:xfrm>
            <a:off x="1270040" y="5776198"/>
            <a:ext cx="2431852" cy="396835"/>
          </a:xfrm>
          <a:prstGeom prst="rect">
            <a:avLst/>
          </a:prstGeom>
          <a:noFill/>
          <a:ln/>
        </p:spPr>
        <p:txBody>
          <a:bodyPr wrap="none" lIns="0" tIns="0" rIns="0" bIns="0" rtlCol="0" anchor="t"/>
          <a:lstStyle/>
          <a:p>
            <a:pPr marL="0" indent="0" algn="l">
              <a:lnSpc>
                <a:spcPts val="3100"/>
              </a:lnSpc>
              <a:buNone/>
            </a:pPr>
            <a:r>
              <a:rPr lang="en-US" sz="2200" b="1" dirty="0">
                <a:solidFill>
                  <a:srgbClr val="C9C2C0"/>
                </a:solidFill>
                <a:latin typeface="Gelasio Bold" pitchFamily="34" charset="0"/>
                <a:ea typeface="Gelasio Bold" pitchFamily="34" charset="-122"/>
                <a:cs typeface="Gelasio Bold" pitchFamily="34" charset="-120"/>
              </a:rPr>
              <a:t>by Abhay Kumar</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5B2D3-1C2F-4654-60BC-4981D1ECCBA8}"/>
            </a:ext>
          </a:extLst>
        </p:cNvPr>
        <p:cNvGrpSpPr/>
        <p:nvPr/>
      </p:nvGrpSpPr>
      <p:grpSpPr>
        <a:xfrm>
          <a:off x="0" y="0"/>
          <a:ext cx="0" cy="0"/>
          <a:chOff x="0" y="0"/>
          <a:chExt cx="0" cy="0"/>
        </a:xfrm>
      </p:grpSpPr>
      <p:sp>
        <p:nvSpPr>
          <p:cNvPr id="19" name="Shape 1">
            <a:extLst>
              <a:ext uri="{FF2B5EF4-FFF2-40B4-BE49-F238E27FC236}">
                <a16:creationId xmlns:a16="http://schemas.microsoft.com/office/drawing/2014/main" id="{677730A0-3F29-61EE-4CE2-E5C670239DC6}"/>
              </a:ext>
            </a:extLst>
          </p:cNvPr>
          <p:cNvSpPr/>
          <p:nvPr/>
        </p:nvSpPr>
        <p:spPr>
          <a:xfrm>
            <a:off x="0" y="0"/>
            <a:ext cx="14630400" cy="1685211"/>
          </a:xfrm>
          <a:prstGeom prst="roundRect">
            <a:avLst>
              <a:gd name="adj" fmla="val 8573"/>
            </a:avLst>
          </a:prstGeom>
          <a:solidFill>
            <a:srgbClr val="373433"/>
          </a:solidFill>
          <a:ln/>
        </p:spPr>
      </p:sp>
      <p:sp>
        <p:nvSpPr>
          <p:cNvPr id="2" name="Text 0">
            <a:extLst>
              <a:ext uri="{FF2B5EF4-FFF2-40B4-BE49-F238E27FC236}">
                <a16:creationId xmlns:a16="http://schemas.microsoft.com/office/drawing/2014/main" id="{1FC443CB-B9E3-ABB7-E3BF-497B003F4AF9}"/>
              </a:ext>
            </a:extLst>
          </p:cNvPr>
          <p:cNvSpPr/>
          <p:nvPr/>
        </p:nvSpPr>
        <p:spPr>
          <a:xfrm>
            <a:off x="153679" y="204395"/>
            <a:ext cx="14186265" cy="1355464"/>
          </a:xfrm>
          <a:prstGeom prst="rect">
            <a:avLst/>
          </a:prstGeom>
          <a:noFill/>
          <a:ln/>
        </p:spPr>
        <p:txBody>
          <a:bodyPr wrap="none" lIns="0" tIns="0" rIns="0" bIns="0" rtlCol="0" anchor="t"/>
          <a:lstStyle/>
          <a:p>
            <a:pPr marL="0" indent="0" algn="ctr">
              <a:lnSpc>
                <a:spcPct val="150000"/>
              </a:lnSpc>
              <a:buNone/>
            </a:pPr>
            <a:r>
              <a:rPr lang="en-IN" sz="4800" b="1" dirty="0">
                <a:solidFill>
                  <a:srgbClr val="D8B6A4"/>
                </a:solidFill>
                <a:latin typeface="Gelasio" pitchFamily="34" charset="0"/>
                <a:ea typeface="Gelasio" pitchFamily="34" charset="-122"/>
                <a:cs typeface="Gelasio" pitchFamily="34" charset="-120"/>
              </a:rPr>
              <a:t>Sales by Product Size</a:t>
            </a:r>
          </a:p>
        </p:txBody>
      </p:sp>
      <p:pic>
        <p:nvPicPr>
          <p:cNvPr id="4" name="Picture 3">
            <a:extLst>
              <a:ext uri="{FF2B5EF4-FFF2-40B4-BE49-F238E27FC236}">
                <a16:creationId xmlns:a16="http://schemas.microsoft.com/office/drawing/2014/main" id="{4689DFEF-0839-0C54-B31A-0CEED7E0CC02}"/>
              </a:ext>
            </a:extLst>
          </p:cNvPr>
          <p:cNvPicPr>
            <a:picLocks noChangeAspect="1"/>
          </p:cNvPicPr>
          <p:nvPr/>
        </p:nvPicPr>
        <p:blipFill>
          <a:blip r:embed="rId3"/>
          <a:stretch>
            <a:fillRect/>
          </a:stretch>
        </p:blipFill>
        <p:spPr>
          <a:xfrm>
            <a:off x="3495842" y="1889605"/>
            <a:ext cx="7673604" cy="2402695"/>
          </a:xfrm>
          <a:prstGeom prst="rect">
            <a:avLst/>
          </a:prstGeom>
        </p:spPr>
      </p:pic>
      <p:pic>
        <p:nvPicPr>
          <p:cNvPr id="7" name="Picture 6">
            <a:extLst>
              <a:ext uri="{FF2B5EF4-FFF2-40B4-BE49-F238E27FC236}">
                <a16:creationId xmlns:a16="http://schemas.microsoft.com/office/drawing/2014/main" id="{C251C1AF-8BF8-D223-94E7-DCA586E393EC}"/>
              </a:ext>
            </a:extLst>
          </p:cNvPr>
          <p:cNvPicPr>
            <a:picLocks noChangeAspect="1"/>
          </p:cNvPicPr>
          <p:nvPr/>
        </p:nvPicPr>
        <p:blipFill>
          <a:blip r:embed="rId4"/>
          <a:stretch>
            <a:fillRect/>
          </a:stretch>
        </p:blipFill>
        <p:spPr>
          <a:xfrm>
            <a:off x="4754487" y="4771105"/>
            <a:ext cx="4553863" cy="2055485"/>
          </a:xfrm>
          <a:prstGeom prst="rect">
            <a:avLst/>
          </a:prstGeom>
        </p:spPr>
      </p:pic>
      <p:pic>
        <p:nvPicPr>
          <p:cNvPr id="9" name="Picture 8">
            <a:extLst>
              <a:ext uri="{FF2B5EF4-FFF2-40B4-BE49-F238E27FC236}">
                <a16:creationId xmlns:a16="http://schemas.microsoft.com/office/drawing/2014/main" id="{FF55DEBD-6B61-3491-45DF-16815DAD782E}"/>
              </a:ext>
            </a:extLst>
          </p:cNvPr>
          <p:cNvPicPr>
            <a:picLocks noChangeAspect="1"/>
          </p:cNvPicPr>
          <p:nvPr/>
        </p:nvPicPr>
        <p:blipFill>
          <a:blip r:embed="rId5"/>
          <a:stretch>
            <a:fillRect/>
          </a:stretch>
        </p:blipFill>
        <p:spPr>
          <a:xfrm>
            <a:off x="11263259" y="7629398"/>
            <a:ext cx="3358373" cy="589444"/>
          </a:xfrm>
          <a:prstGeom prst="rect">
            <a:avLst/>
          </a:prstGeom>
        </p:spPr>
      </p:pic>
    </p:spTree>
    <p:extLst>
      <p:ext uri="{BB962C8B-B14F-4D97-AF65-F5344CB8AC3E}">
        <p14:creationId xmlns:p14="http://schemas.microsoft.com/office/powerpoint/2010/main" val="520190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20121-1BD4-3419-5EEC-84731B40EB5A}"/>
            </a:ext>
          </a:extLst>
        </p:cNvPr>
        <p:cNvGrpSpPr/>
        <p:nvPr/>
      </p:nvGrpSpPr>
      <p:grpSpPr>
        <a:xfrm>
          <a:off x="0" y="0"/>
          <a:ext cx="0" cy="0"/>
          <a:chOff x="0" y="0"/>
          <a:chExt cx="0" cy="0"/>
        </a:xfrm>
      </p:grpSpPr>
      <p:sp>
        <p:nvSpPr>
          <p:cNvPr id="19" name="Shape 1">
            <a:extLst>
              <a:ext uri="{FF2B5EF4-FFF2-40B4-BE49-F238E27FC236}">
                <a16:creationId xmlns:a16="http://schemas.microsoft.com/office/drawing/2014/main" id="{81E6BDE8-633F-4136-F66B-3BD733AF6D04}"/>
              </a:ext>
            </a:extLst>
          </p:cNvPr>
          <p:cNvSpPr/>
          <p:nvPr/>
        </p:nvSpPr>
        <p:spPr>
          <a:xfrm>
            <a:off x="0" y="0"/>
            <a:ext cx="14630400" cy="1685211"/>
          </a:xfrm>
          <a:prstGeom prst="roundRect">
            <a:avLst>
              <a:gd name="adj" fmla="val 8573"/>
            </a:avLst>
          </a:prstGeom>
          <a:solidFill>
            <a:srgbClr val="373433"/>
          </a:solidFill>
          <a:ln/>
        </p:spPr>
      </p:sp>
      <p:sp>
        <p:nvSpPr>
          <p:cNvPr id="2" name="Text 0">
            <a:extLst>
              <a:ext uri="{FF2B5EF4-FFF2-40B4-BE49-F238E27FC236}">
                <a16:creationId xmlns:a16="http://schemas.microsoft.com/office/drawing/2014/main" id="{167EC426-7F2E-CEA1-1296-3755DFD1F923}"/>
              </a:ext>
            </a:extLst>
          </p:cNvPr>
          <p:cNvSpPr/>
          <p:nvPr/>
        </p:nvSpPr>
        <p:spPr>
          <a:xfrm>
            <a:off x="153679" y="204395"/>
            <a:ext cx="14186265" cy="1355464"/>
          </a:xfrm>
          <a:prstGeom prst="rect">
            <a:avLst/>
          </a:prstGeom>
          <a:noFill/>
          <a:ln/>
        </p:spPr>
        <p:txBody>
          <a:bodyPr wrap="none" lIns="0" tIns="0" rIns="0" bIns="0" rtlCol="0" anchor="t"/>
          <a:lstStyle/>
          <a:p>
            <a:pPr marL="0" indent="0" algn="ctr">
              <a:lnSpc>
                <a:spcPct val="150000"/>
              </a:lnSpc>
              <a:buNone/>
            </a:pPr>
            <a:r>
              <a:rPr lang="en-IN" sz="4800" b="1" dirty="0">
                <a:solidFill>
                  <a:srgbClr val="D8B6A4"/>
                </a:solidFill>
                <a:latin typeface="Gelasio" pitchFamily="34" charset="0"/>
                <a:ea typeface="Gelasio" pitchFamily="34" charset="-122"/>
                <a:cs typeface="Gelasio" pitchFamily="34" charset="-120"/>
              </a:rPr>
              <a:t>Sales by Day of the Week</a:t>
            </a:r>
          </a:p>
        </p:txBody>
      </p:sp>
      <p:pic>
        <p:nvPicPr>
          <p:cNvPr id="4" name="Picture 3">
            <a:extLst>
              <a:ext uri="{FF2B5EF4-FFF2-40B4-BE49-F238E27FC236}">
                <a16:creationId xmlns:a16="http://schemas.microsoft.com/office/drawing/2014/main" id="{DA3DCA99-EF17-541E-5D23-BF35AA0E31C1}"/>
              </a:ext>
            </a:extLst>
          </p:cNvPr>
          <p:cNvPicPr>
            <a:picLocks noChangeAspect="1"/>
          </p:cNvPicPr>
          <p:nvPr/>
        </p:nvPicPr>
        <p:blipFill>
          <a:blip r:embed="rId3"/>
          <a:stretch>
            <a:fillRect/>
          </a:stretch>
        </p:blipFill>
        <p:spPr>
          <a:xfrm>
            <a:off x="3495841" y="1889605"/>
            <a:ext cx="7739752" cy="2376086"/>
          </a:xfrm>
          <a:prstGeom prst="rect">
            <a:avLst/>
          </a:prstGeom>
        </p:spPr>
      </p:pic>
      <p:pic>
        <p:nvPicPr>
          <p:cNvPr id="7" name="Picture 6">
            <a:extLst>
              <a:ext uri="{FF2B5EF4-FFF2-40B4-BE49-F238E27FC236}">
                <a16:creationId xmlns:a16="http://schemas.microsoft.com/office/drawing/2014/main" id="{AFA458C1-9596-149D-15AD-3D3E0F1B4A88}"/>
              </a:ext>
            </a:extLst>
          </p:cNvPr>
          <p:cNvPicPr>
            <a:picLocks noChangeAspect="1"/>
          </p:cNvPicPr>
          <p:nvPr/>
        </p:nvPicPr>
        <p:blipFill>
          <a:blip r:embed="rId4"/>
          <a:stretch>
            <a:fillRect/>
          </a:stretch>
        </p:blipFill>
        <p:spPr>
          <a:xfrm>
            <a:off x="4963748" y="4470085"/>
            <a:ext cx="4702904" cy="3533603"/>
          </a:xfrm>
          <a:prstGeom prst="rect">
            <a:avLst/>
          </a:prstGeom>
        </p:spPr>
      </p:pic>
      <p:pic>
        <p:nvPicPr>
          <p:cNvPr id="9" name="Picture 8">
            <a:extLst>
              <a:ext uri="{FF2B5EF4-FFF2-40B4-BE49-F238E27FC236}">
                <a16:creationId xmlns:a16="http://schemas.microsoft.com/office/drawing/2014/main" id="{C4CFA780-B0B8-4AF5-E02F-00EC791FFC82}"/>
              </a:ext>
            </a:extLst>
          </p:cNvPr>
          <p:cNvPicPr>
            <a:picLocks noChangeAspect="1"/>
          </p:cNvPicPr>
          <p:nvPr/>
        </p:nvPicPr>
        <p:blipFill>
          <a:blip r:embed="rId5"/>
          <a:stretch>
            <a:fillRect/>
          </a:stretch>
        </p:blipFill>
        <p:spPr>
          <a:xfrm>
            <a:off x="11263259" y="7629398"/>
            <a:ext cx="3358373" cy="589444"/>
          </a:xfrm>
          <a:prstGeom prst="rect">
            <a:avLst/>
          </a:prstGeom>
        </p:spPr>
      </p:pic>
    </p:spTree>
    <p:extLst>
      <p:ext uri="{BB962C8B-B14F-4D97-AF65-F5344CB8AC3E}">
        <p14:creationId xmlns:p14="http://schemas.microsoft.com/office/powerpoint/2010/main" val="2309869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4C90E-9647-A8F3-3D1E-421CF08B3BF9}"/>
            </a:ext>
          </a:extLst>
        </p:cNvPr>
        <p:cNvGrpSpPr/>
        <p:nvPr/>
      </p:nvGrpSpPr>
      <p:grpSpPr>
        <a:xfrm>
          <a:off x="0" y="0"/>
          <a:ext cx="0" cy="0"/>
          <a:chOff x="0" y="0"/>
          <a:chExt cx="0" cy="0"/>
        </a:xfrm>
      </p:grpSpPr>
      <p:sp>
        <p:nvSpPr>
          <p:cNvPr id="19" name="Shape 1">
            <a:extLst>
              <a:ext uri="{FF2B5EF4-FFF2-40B4-BE49-F238E27FC236}">
                <a16:creationId xmlns:a16="http://schemas.microsoft.com/office/drawing/2014/main" id="{032330DA-8BBC-757E-AA48-F35BE884C730}"/>
              </a:ext>
            </a:extLst>
          </p:cNvPr>
          <p:cNvSpPr/>
          <p:nvPr/>
        </p:nvSpPr>
        <p:spPr>
          <a:xfrm>
            <a:off x="0" y="0"/>
            <a:ext cx="14630400" cy="1685211"/>
          </a:xfrm>
          <a:prstGeom prst="roundRect">
            <a:avLst>
              <a:gd name="adj" fmla="val 8573"/>
            </a:avLst>
          </a:prstGeom>
          <a:solidFill>
            <a:srgbClr val="373433"/>
          </a:solidFill>
          <a:ln/>
        </p:spPr>
      </p:sp>
      <p:sp>
        <p:nvSpPr>
          <p:cNvPr id="2" name="Text 0">
            <a:extLst>
              <a:ext uri="{FF2B5EF4-FFF2-40B4-BE49-F238E27FC236}">
                <a16:creationId xmlns:a16="http://schemas.microsoft.com/office/drawing/2014/main" id="{DADC5287-D70E-999D-0B52-67C3D91CFFA8}"/>
              </a:ext>
            </a:extLst>
          </p:cNvPr>
          <p:cNvSpPr/>
          <p:nvPr/>
        </p:nvSpPr>
        <p:spPr>
          <a:xfrm>
            <a:off x="153679" y="204395"/>
            <a:ext cx="14186265" cy="1355464"/>
          </a:xfrm>
          <a:prstGeom prst="rect">
            <a:avLst/>
          </a:prstGeom>
          <a:noFill/>
          <a:ln/>
        </p:spPr>
        <p:txBody>
          <a:bodyPr wrap="none" lIns="0" tIns="0" rIns="0" bIns="0" rtlCol="0" anchor="t"/>
          <a:lstStyle/>
          <a:p>
            <a:pPr marL="0" indent="0" algn="ctr">
              <a:lnSpc>
                <a:spcPct val="150000"/>
              </a:lnSpc>
              <a:buNone/>
            </a:pPr>
            <a:r>
              <a:rPr lang="en-IN" sz="4800" b="1" dirty="0">
                <a:solidFill>
                  <a:srgbClr val="D8B6A4"/>
                </a:solidFill>
                <a:latin typeface="Gelasio" pitchFamily="34" charset="0"/>
                <a:ea typeface="Gelasio" pitchFamily="34" charset="-122"/>
                <a:cs typeface="Gelasio" pitchFamily="34" charset="-120"/>
              </a:rPr>
              <a:t>Top 5 Products by Sales</a:t>
            </a:r>
          </a:p>
        </p:txBody>
      </p:sp>
      <p:pic>
        <p:nvPicPr>
          <p:cNvPr id="4" name="Picture 3">
            <a:extLst>
              <a:ext uri="{FF2B5EF4-FFF2-40B4-BE49-F238E27FC236}">
                <a16:creationId xmlns:a16="http://schemas.microsoft.com/office/drawing/2014/main" id="{26A529C2-C763-DCF4-B65B-0A3BD4A349E0}"/>
              </a:ext>
            </a:extLst>
          </p:cNvPr>
          <p:cNvPicPr>
            <a:picLocks noChangeAspect="1"/>
          </p:cNvPicPr>
          <p:nvPr/>
        </p:nvPicPr>
        <p:blipFill>
          <a:blip r:embed="rId3"/>
          <a:stretch>
            <a:fillRect/>
          </a:stretch>
        </p:blipFill>
        <p:spPr>
          <a:xfrm>
            <a:off x="670757" y="2734339"/>
            <a:ext cx="6390223" cy="3311459"/>
          </a:xfrm>
          <a:prstGeom prst="rect">
            <a:avLst/>
          </a:prstGeom>
        </p:spPr>
      </p:pic>
      <p:pic>
        <p:nvPicPr>
          <p:cNvPr id="7" name="Picture 6">
            <a:extLst>
              <a:ext uri="{FF2B5EF4-FFF2-40B4-BE49-F238E27FC236}">
                <a16:creationId xmlns:a16="http://schemas.microsoft.com/office/drawing/2014/main" id="{8478960C-DDE6-488E-B623-81609CF8C00C}"/>
              </a:ext>
            </a:extLst>
          </p:cNvPr>
          <p:cNvPicPr>
            <a:picLocks noChangeAspect="1"/>
          </p:cNvPicPr>
          <p:nvPr/>
        </p:nvPicPr>
        <p:blipFill>
          <a:blip r:embed="rId4"/>
          <a:stretch>
            <a:fillRect/>
          </a:stretch>
        </p:blipFill>
        <p:spPr>
          <a:xfrm>
            <a:off x="7752482" y="2707071"/>
            <a:ext cx="6036892" cy="3307032"/>
          </a:xfrm>
          <a:prstGeom prst="rect">
            <a:avLst/>
          </a:prstGeom>
        </p:spPr>
      </p:pic>
      <p:pic>
        <p:nvPicPr>
          <p:cNvPr id="9" name="Picture 8">
            <a:extLst>
              <a:ext uri="{FF2B5EF4-FFF2-40B4-BE49-F238E27FC236}">
                <a16:creationId xmlns:a16="http://schemas.microsoft.com/office/drawing/2014/main" id="{FEB7E842-E4B3-A744-5C56-C4D69620155A}"/>
              </a:ext>
            </a:extLst>
          </p:cNvPr>
          <p:cNvPicPr>
            <a:picLocks noChangeAspect="1"/>
          </p:cNvPicPr>
          <p:nvPr/>
        </p:nvPicPr>
        <p:blipFill>
          <a:blip r:embed="rId5"/>
          <a:stretch>
            <a:fillRect/>
          </a:stretch>
        </p:blipFill>
        <p:spPr>
          <a:xfrm>
            <a:off x="11263259" y="7629398"/>
            <a:ext cx="3358373" cy="589444"/>
          </a:xfrm>
          <a:prstGeom prst="rect">
            <a:avLst/>
          </a:prstGeom>
        </p:spPr>
      </p:pic>
    </p:spTree>
    <p:extLst>
      <p:ext uri="{BB962C8B-B14F-4D97-AF65-F5344CB8AC3E}">
        <p14:creationId xmlns:p14="http://schemas.microsoft.com/office/powerpoint/2010/main" val="3952568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96839-42C6-25D1-1957-E134CD23525D}"/>
            </a:ext>
          </a:extLst>
        </p:cNvPr>
        <p:cNvGrpSpPr/>
        <p:nvPr/>
      </p:nvGrpSpPr>
      <p:grpSpPr>
        <a:xfrm>
          <a:off x="0" y="0"/>
          <a:ext cx="0" cy="0"/>
          <a:chOff x="0" y="0"/>
          <a:chExt cx="0" cy="0"/>
        </a:xfrm>
      </p:grpSpPr>
      <p:sp>
        <p:nvSpPr>
          <p:cNvPr id="19" name="Shape 1">
            <a:extLst>
              <a:ext uri="{FF2B5EF4-FFF2-40B4-BE49-F238E27FC236}">
                <a16:creationId xmlns:a16="http://schemas.microsoft.com/office/drawing/2014/main" id="{8D578F85-50BD-F643-DDAF-1FF8FC2EDD5E}"/>
              </a:ext>
            </a:extLst>
          </p:cNvPr>
          <p:cNvSpPr/>
          <p:nvPr/>
        </p:nvSpPr>
        <p:spPr>
          <a:xfrm>
            <a:off x="0" y="0"/>
            <a:ext cx="14630400" cy="1685211"/>
          </a:xfrm>
          <a:prstGeom prst="roundRect">
            <a:avLst>
              <a:gd name="adj" fmla="val 8573"/>
            </a:avLst>
          </a:prstGeom>
          <a:solidFill>
            <a:srgbClr val="373433"/>
          </a:solidFill>
          <a:ln/>
        </p:spPr>
      </p:sp>
      <p:sp>
        <p:nvSpPr>
          <p:cNvPr id="2" name="Text 0">
            <a:extLst>
              <a:ext uri="{FF2B5EF4-FFF2-40B4-BE49-F238E27FC236}">
                <a16:creationId xmlns:a16="http://schemas.microsoft.com/office/drawing/2014/main" id="{293DE242-2163-7702-1BE0-B7DFEA55AA09}"/>
              </a:ext>
            </a:extLst>
          </p:cNvPr>
          <p:cNvSpPr/>
          <p:nvPr/>
        </p:nvSpPr>
        <p:spPr>
          <a:xfrm>
            <a:off x="153679" y="204395"/>
            <a:ext cx="14186265" cy="1355464"/>
          </a:xfrm>
          <a:prstGeom prst="rect">
            <a:avLst/>
          </a:prstGeom>
          <a:noFill/>
          <a:ln/>
        </p:spPr>
        <p:txBody>
          <a:bodyPr wrap="none" lIns="0" tIns="0" rIns="0" bIns="0" rtlCol="0" anchor="t"/>
          <a:lstStyle/>
          <a:p>
            <a:pPr marL="0" indent="0" algn="ctr">
              <a:lnSpc>
                <a:spcPct val="150000"/>
              </a:lnSpc>
              <a:buNone/>
            </a:pPr>
            <a:r>
              <a:rPr lang="en-IN" sz="4800" b="1" dirty="0">
                <a:solidFill>
                  <a:srgbClr val="D8B6A4"/>
                </a:solidFill>
                <a:latin typeface="Gelasio" pitchFamily="34" charset="0"/>
                <a:ea typeface="Gelasio" pitchFamily="34" charset="-122"/>
                <a:cs typeface="Gelasio" pitchFamily="34" charset="-120"/>
              </a:rPr>
              <a:t>Category Percentage Distribution</a:t>
            </a:r>
          </a:p>
        </p:txBody>
      </p:sp>
      <p:pic>
        <p:nvPicPr>
          <p:cNvPr id="7" name="Picture 6">
            <a:extLst>
              <a:ext uri="{FF2B5EF4-FFF2-40B4-BE49-F238E27FC236}">
                <a16:creationId xmlns:a16="http://schemas.microsoft.com/office/drawing/2014/main" id="{DB205E76-8ADF-31AE-25E0-9CF2C8BDE4AE}"/>
              </a:ext>
            </a:extLst>
          </p:cNvPr>
          <p:cNvPicPr>
            <a:picLocks noChangeAspect="1"/>
          </p:cNvPicPr>
          <p:nvPr/>
        </p:nvPicPr>
        <p:blipFill>
          <a:blip r:embed="rId3"/>
          <a:stretch>
            <a:fillRect/>
          </a:stretch>
        </p:blipFill>
        <p:spPr>
          <a:xfrm>
            <a:off x="1001759" y="3084626"/>
            <a:ext cx="6831074" cy="3154349"/>
          </a:xfrm>
          <a:prstGeom prst="rect">
            <a:avLst/>
          </a:prstGeom>
        </p:spPr>
      </p:pic>
      <p:pic>
        <p:nvPicPr>
          <p:cNvPr id="10" name="Picture 9">
            <a:extLst>
              <a:ext uri="{FF2B5EF4-FFF2-40B4-BE49-F238E27FC236}">
                <a16:creationId xmlns:a16="http://schemas.microsoft.com/office/drawing/2014/main" id="{D2AF2E2F-A9A5-EC3B-0DBF-23FBBAB8FDDB}"/>
              </a:ext>
            </a:extLst>
          </p:cNvPr>
          <p:cNvPicPr>
            <a:picLocks noChangeAspect="1"/>
          </p:cNvPicPr>
          <p:nvPr/>
        </p:nvPicPr>
        <p:blipFill>
          <a:blip r:embed="rId4"/>
          <a:stretch>
            <a:fillRect/>
          </a:stretch>
        </p:blipFill>
        <p:spPr>
          <a:xfrm>
            <a:off x="8890870" y="2525689"/>
            <a:ext cx="4855095" cy="4391478"/>
          </a:xfrm>
          <a:prstGeom prst="rect">
            <a:avLst/>
          </a:prstGeom>
        </p:spPr>
      </p:pic>
      <p:pic>
        <p:nvPicPr>
          <p:cNvPr id="11" name="Picture 10">
            <a:extLst>
              <a:ext uri="{FF2B5EF4-FFF2-40B4-BE49-F238E27FC236}">
                <a16:creationId xmlns:a16="http://schemas.microsoft.com/office/drawing/2014/main" id="{A7C8CDB1-2C31-EFF9-1958-236A3696F4EF}"/>
              </a:ext>
            </a:extLst>
          </p:cNvPr>
          <p:cNvPicPr>
            <a:picLocks noChangeAspect="1"/>
          </p:cNvPicPr>
          <p:nvPr/>
        </p:nvPicPr>
        <p:blipFill>
          <a:blip r:embed="rId5"/>
          <a:stretch>
            <a:fillRect/>
          </a:stretch>
        </p:blipFill>
        <p:spPr>
          <a:xfrm>
            <a:off x="11263259" y="7629398"/>
            <a:ext cx="3358373" cy="589444"/>
          </a:xfrm>
          <a:prstGeom prst="rect">
            <a:avLst/>
          </a:prstGeom>
        </p:spPr>
      </p:pic>
    </p:spTree>
    <p:extLst>
      <p:ext uri="{BB962C8B-B14F-4D97-AF65-F5344CB8AC3E}">
        <p14:creationId xmlns:p14="http://schemas.microsoft.com/office/powerpoint/2010/main" val="786848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DC69-1072-F54D-97B7-B8E1DA22E5D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0C7A8D9-E8DF-EC8E-A85C-0FDBD05A1C3B}"/>
              </a:ext>
            </a:extLst>
          </p:cNvPr>
          <p:cNvPicPr>
            <a:picLocks noChangeAspect="1"/>
          </p:cNvPicPr>
          <p:nvPr/>
        </p:nvPicPr>
        <p:blipFill>
          <a:blip r:embed="rId3"/>
          <a:stretch>
            <a:fillRect/>
          </a:stretch>
        </p:blipFill>
        <p:spPr>
          <a:xfrm>
            <a:off x="11263259" y="7629398"/>
            <a:ext cx="3358373" cy="589444"/>
          </a:xfrm>
          <a:prstGeom prst="rect">
            <a:avLst/>
          </a:prstGeom>
        </p:spPr>
      </p:pic>
      <p:sp>
        <p:nvSpPr>
          <p:cNvPr id="19" name="Shape 1">
            <a:extLst>
              <a:ext uri="{FF2B5EF4-FFF2-40B4-BE49-F238E27FC236}">
                <a16:creationId xmlns:a16="http://schemas.microsoft.com/office/drawing/2014/main" id="{B769589E-1799-5628-78E2-2FFF629237EE}"/>
              </a:ext>
            </a:extLst>
          </p:cNvPr>
          <p:cNvSpPr/>
          <p:nvPr/>
        </p:nvSpPr>
        <p:spPr>
          <a:xfrm>
            <a:off x="0" y="0"/>
            <a:ext cx="14630400" cy="1685211"/>
          </a:xfrm>
          <a:prstGeom prst="roundRect">
            <a:avLst>
              <a:gd name="adj" fmla="val 8573"/>
            </a:avLst>
          </a:prstGeom>
          <a:solidFill>
            <a:srgbClr val="373433"/>
          </a:solidFill>
          <a:ln/>
        </p:spPr>
      </p:sp>
      <p:sp>
        <p:nvSpPr>
          <p:cNvPr id="2" name="Text 0">
            <a:extLst>
              <a:ext uri="{FF2B5EF4-FFF2-40B4-BE49-F238E27FC236}">
                <a16:creationId xmlns:a16="http://schemas.microsoft.com/office/drawing/2014/main" id="{03ABBBA5-5EAC-7218-F8B8-7C87E96501DD}"/>
              </a:ext>
            </a:extLst>
          </p:cNvPr>
          <p:cNvSpPr/>
          <p:nvPr/>
        </p:nvSpPr>
        <p:spPr>
          <a:xfrm>
            <a:off x="153679" y="204395"/>
            <a:ext cx="14186265" cy="1355464"/>
          </a:xfrm>
          <a:prstGeom prst="rect">
            <a:avLst/>
          </a:prstGeom>
          <a:noFill/>
          <a:ln/>
        </p:spPr>
        <p:txBody>
          <a:bodyPr wrap="none" lIns="0" tIns="0" rIns="0" bIns="0" rtlCol="0" anchor="t"/>
          <a:lstStyle/>
          <a:p>
            <a:pPr marL="0" indent="0" algn="ctr">
              <a:lnSpc>
                <a:spcPct val="150000"/>
              </a:lnSpc>
              <a:buNone/>
            </a:pPr>
            <a:r>
              <a:rPr lang="en-IN" sz="4800" b="1" dirty="0">
                <a:solidFill>
                  <a:srgbClr val="D8B6A4"/>
                </a:solidFill>
                <a:latin typeface="Gelasio" pitchFamily="34" charset="0"/>
                <a:ea typeface="Gelasio" pitchFamily="34" charset="-122"/>
                <a:cs typeface="Gelasio" pitchFamily="34" charset="-120"/>
              </a:rPr>
              <a:t>Hourly Sales Trend</a:t>
            </a:r>
          </a:p>
        </p:txBody>
      </p:sp>
      <p:pic>
        <p:nvPicPr>
          <p:cNvPr id="4" name="Picture 3">
            <a:extLst>
              <a:ext uri="{FF2B5EF4-FFF2-40B4-BE49-F238E27FC236}">
                <a16:creationId xmlns:a16="http://schemas.microsoft.com/office/drawing/2014/main" id="{0C818356-DB71-F9D7-2ADF-C673E4CB6B43}"/>
              </a:ext>
            </a:extLst>
          </p:cNvPr>
          <p:cNvPicPr>
            <a:picLocks noChangeAspect="1"/>
          </p:cNvPicPr>
          <p:nvPr/>
        </p:nvPicPr>
        <p:blipFill>
          <a:blip r:embed="rId4"/>
          <a:stretch>
            <a:fillRect/>
          </a:stretch>
        </p:blipFill>
        <p:spPr>
          <a:xfrm>
            <a:off x="838703" y="3085575"/>
            <a:ext cx="7725196" cy="2531787"/>
          </a:xfrm>
          <a:prstGeom prst="rect">
            <a:avLst/>
          </a:prstGeom>
        </p:spPr>
      </p:pic>
      <p:pic>
        <p:nvPicPr>
          <p:cNvPr id="7" name="Picture 6">
            <a:extLst>
              <a:ext uri="{FF2B5EF4-FFF2-40B4-BE49-F238E27FC236}">
                <a16:creationId xmlns:a16="http://schemas.microsoft.com/office/drawing/2014/main" id="{39FC694C-4F69-9156-2489-A575AD122158}"/>
              </a:ext>
            </a:extLst>
          </p:cNvPr>
          <p:cNvPicPr>
            <a:picLocks noChangeAspect="1"/>
          </p:cNvPicPr>
          <p:nvPr/>
        </p:nvPicPr>
        <p:blipFill>
          <a:blip r:embed="rId5"/>
          <a:srcRect/>
          <a:stretch/>
        </p:blipFill>
        <p:spPr>
          <a:xfrm>
            <a:off x="9289354" y="1832033"/>
            <a:ext cx="3479973" cy="6193172"/>
          </a:xfrm>
          <a:prstGeom prst="rect">
            <a:avLst/>
          </a:prstGeom>
        </p:spPr>
      </p:pic>
    </p:spTree>
    <p:extLst>
      <p:ext uri="{BB962C8B-B14F-4D97-AF65-F5344CB8AC3E}">
        <p14:creationId xmlns:p14="http://schemas.microsoft.com/office/powerpoint/2010/main" val="668838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9585" y="136237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D8B6A4"/>
                </a:solidFill>
                <a:latin typeface="Gelasio" pitchFamily="34" charset="0"/>
                <a:ea typeface="Gelasio" pitchFamily="34" charset="-122"/>
                <a:cs typeface="Gelasio" pitchFamily="34" charset="-120"/>
              </a:rPr>
              <a:t>Insights and Recommendations</a:t>
            </a:r>
            <a:endParaRPr lang="en-US" sz="4450" dirty="0"/>
          </a:p>
        </p:txBody>
      </p:sp>
      <p:sp>
        <p:nvSpPr>
          <p:cNvPr id="4" name="Text 1"/>
          <p:cNvSpPr/>
          <p:nvPr/>
        </p:nvSpPr>
        <p:spPr>
          <a:xfrm>
            <a:off x="6129587" y="2750413"/>
            <a:ext cx="7556421" cy="828836"/>
          </a:xfrm>
          <a:prstGeom prst="rect">
            <a:avLst/>
          </a:prstGeom>
          <a:noFill/>
          <a:ln/>
        </p:spPr>
        <p:txBody>
          <a:bodyPr wrap="none" lIns="0" tIns="0" rIns="0" bIns="0" rtlCol="0" anchor="t"/>
          <a:lstStyle/>
          <a:p>
            <a:pPr marL="0" indent="0">
              <a:lnSpc>
                <a:spcPts val="2850"/>
              </a:lnSpc>
              <a:buNone/>
            </a:pPr>
            <a:r>
              <a:rPr lang="en-IN" sz="1750" b="1" dirty="0">
                <a:solidFill>
                  <a:srgbClr val="C9C2C0"/>
                </a:solidFill>
                <a:latin typeface="Gelasio" pitchFamily="34" charset="0"/>
                <a:ea typeface="Gelasio" pitchFamily="34" charset="-122"/>
                <a:cs typeface="Gelasio" pitchFamily="34" charset="-120"/>
              </a:rPr>
              <a:t>Total Sales &amp; Visitors:</a:t>
            </a:r>
            <a:r>
              <a:rPr lang="en-IN" sz="1750" dirty="0">
                <a:solidFill>
                  <a:srgbClr val="C9C2C0"/>
                </a:solidFill>
                <a:latin typeface="Gelasio" pitchFamily="34" charset="0"/>
                <a:ea typeface="Gelasio" pitchFamily="34" charset="-122"/>
                <a:cs typeface="Gelasio" pitchFamily="34" charset="-120"/>
              </a:rPr>
              <a:t> Total sales and visitor numbers give an overview of</a:t>
            </a:r>
          </a:p>
          <a:p>
            <a:pPr marL="0" indent="0">
              <a:lnSpc>
                <a:spcPts val="2850"/>
              </a:lnSpc>
              <a:buNone/>
            </a:pPr>
            <a:r>
              <a:rPr lang="en-IN" sz="1750" dirty="0">
                <a:solidFill>
                  <a:srgbClr val="C9C2C0"/>
                </a:solidFill>
                <a:latin typeface="Gelasio" pitchFamily="34" charset="0"/>
                <a:ea typeface="Gelasio" pitchFamily="34" charset="-122"/>
                <a:cs typeface="Gelasio" pitchFamily="34" charset="-120"/>
              </a:rPr>
              <a:t>the coffee shop's performance.</a:t>
            </a:r>
            <a:endParaRPr lang="en-US" sz="1750" dirty="0"/>
          </a:p>
        </p:txBody>
      </p:sp>
      <p:sp>
        <p:nvSpPr>
          <p:cNvPr id="5" name="Text 2"/>
          <p:cNvSpPr/>
          <p:nvPr/>
        </p:nvSpPr>
        <p:spPr>
          <a:xfrm>
            <a:off x="6129588" y="3611444"/>
            <a:ext cx="7556421" cy="828836"/>
          </a:xfrm>
          <a:prstGeom prst="rect">
            <a:avLst/>
          </a:prstGeom>
          <a:noFill/>
          <a:ln/>
        </p:spPr>
        <p:txBody>
          <a:bodyPr wrap="none" lIns="0" tIns="0" rIns="0" bIns="0" rtlCol="0" anchor="t"/>
          <a:lstStyle/>
          <a:p>
            <a:pPr marL="0" indent="0">
              <a:lnSpc>
                <a:spcPts val="2850"/>
              </a:lnSpc>
              <a:buNone/>
            </a:pPr>
            <a:r>
              <a:rPr lang="en-IN" sz="1750" b="1" dirty="0">
                <a:solidFill>
                  <a:srgbClr val="C9C2C0"/>
                </a:solidFill>
                <a:latin typeface="Gelasio" pitchFamily="34" charset="0"/>
                <a:ea typeface="Gelasio" pitchFamily="34" charset="-122"/>
                <a:cs typeface="Gelasio" pitchFamily="34" charset="-120"/>
              </a:rPr>
              <a:t>Peak Hours and Days:</a:t>
            </a:r>
            <a:r>
              <a:rPr lang="en-IN" sz="1750" dirty="0">
                <a:solidFill>
                  <a:srgbClr val="C9C2C0"/>
                </a:solidFill>
                <a:latin typeface="Gelasio" pitchFamily="34" charset="0"/>
                <a:ea typeface="Gelasio" pitchFamily="34" charset="-122"/>
                <a:cs typeface="Gelasio" pitchFamily="34" charset="-120"/>
              </a:rPr>
              <a:t> Identifying peak hours and high-performing days helps</a:t>
            </a:r>
          </a:p>
          <a:p>
            <a:pPr marL="0" indent="0">
              <a:lnSpc>
                <a:spcPts val="2850"/>
              </a:lnSpc>
              <a:buNone/>
            </a:pPr>
            <a:r>
              <a:rPr lang="en-IN" sz="1750" dirty="0">
                <a:solidFill>
                  <a:srgbClr val="C9C2C0"/>
                </a:solidFill>
                <a:latin typeface="Gelasio" pitchFamily="34" charset="0"/>
                <a:ea typeface="Gelasio" pitchFamily="34" charset="-122"/>
                <a:cs typeface="Gelasio" pitchFamily="34" charset="-120"/>
              </a:rPr>
              <a:t>in better staffing and inventory planning.</a:t>
            </a:r>
            <a:endParaRPr lang="en-US" sz="1750" dirty="0"/>
          </a:p>
        </p:txBody>
      </p:sp>
      <p:sp>
        <p:nvSpPr>
          <p:cNvPr id="6" name="Text 3"/>
          <p:cNvSpPr/>
          <p:nvPr/>
        </p:nvSpPr>
        <p:spPr>
          <a:xfrm>
            <a:off x="6129588" y="4488311"/>
            <a:ext cx="7556421" cy="725805"/>
          </a:xfrm>
          <a:prstGeom prst="rect">
            <a:avLst/>
          </a:prstGeom>
          <a:noFill/>
          <a:ln/>
        </p:spPr>
        <p:txBody>
          <a:bodyPr wrap="square" lIns="0" tIns="0" rIns="0" bIns="0" rtlCol="0" anchor="t"/>
          <a:lstStyle/>
          <a:p>
            <a:pPr marL="0" indent="0">
              <a:lnSpc>
                <a:spcPts val="2850"/>
              </a:lnSpc>
              <a:buNone/>
            </a:pPr>
            <a:r>
              <a:rPr lang="en-IN" sz="1750" b="1" dirty="0">
                <a:solidFill>
                  <a:srgbClr val="C9C2C0"/>
                </a:solidFill>
                <a:latin typeface="Gelasio" pitchFamily="34" charset="0"/>
                <a:ea typeface="Gelasio" pitchFamily="34" charset="-122"/>
                <a:cs typeface="Gelasio" pitchFamily="34" charset="-120"/>
              </a:rPr>
              <a:t>Store Performance:</a:t>
            </a:r>
            <a:r>
              <a:rPr lang="en-IN" sz="1750" dirty="0">
                <a:solidFill>
                  <a:srgbClr val="C9C2C0"/>
                </a:solidFill>
                <a:latin typeface="Gelasio" pitchFamily="34" charset="0"/>
                <a:ea typeface="Gelasio" pitchFamily="34" charset="-122"/>
                <a:cs typeface="Gelasio" pitchFamily="34" charset="-120"/>
              </a:rPr>
              <a:t> </a:t>
            </a:r>
            <a:r>
              <a:rPr lang="en-IN" sz="1750" dirty="0" err="1">
                <a:solidFill>
                  <a:srgbClr val="C9C2C0"/>
                </a:solidFill>
                <a:latin typeface="Gelasio" pitchFamily="34" charset="0"/>
                <a:ea typeface="Gelasio" pitchFamily="34" charset="-122"/>
                <a:cs typeface="Gelasio" pitchFamily="34" charset="-120"/>
              </a:rPr>
              <a:t>Analyzing</a:t>
            </a:r>
            <a:r>
              <a:rPr lang="en-IN" sz="1750" dirty="0">
                <a:solidFill>
                  <a:srgbClr val="C9C2C0"/>
                </a:solidFill>
                <a:latin typeface="Gelasio" pitchFamily="34" charset="0"/>
                <a:ea typeface="Gelasio" pitchFamily="34" charset="-122"/>
                <a:cs typeface="Gelasio" pitchFamily="34" charset="-120"/>
              </a:rPr>
              <a:t> store-wise performance helps identify high-performing locations and potential underperformers.</a:t>
            </a:r>
            <a:endParaRPr lang="en-US" sz="1750" dirty="0"/>
          </a:p>
        </p:txBody>
      </p:sp>
      <p:pic>
        <p:nvPicPr>
          <p:cNvPr id="7" name="Picture 6">
            <a:extLst>
              <a:ext uri="{FF2B5EF4-FFF2-40B4-BE49-F238E27FC236}">
                <a16:creationId xmlns:a16="http://schemas.microsoft.com/office/drawing/2014/main" id="{F0EFAECA-2F11-8847-7B5C-C9E3FD670664}"/>
              </a:ext>
            </a:extLst>
          </p:cNvPr>
          <p:cNvPicPr>
            <a:picLocks noChangeAspect="1"/>
          </p:cNvPicPr>
          <p:nvPr/>
        </p:nvPicPr>
        <p:blipFill>
          <a:blip r:embed="rId4"/>
          <a:stretch>
            <a:fillRect/>
          </a:stretch>
        </p:blipFill>
        <p:spPr>
          <a:xfrm>
            <a:off x="11263259" y="7629398"/>
            <a:ext cx="3358373" cy="589444"/>
          </a:xfrm>
          <a:prstGeom prst="rect">
            <a:avLst/>
          </a:prstGeom>
        </p:spPr>
      </p:pic>
      <p:sp>
        <p:nvSpPr>
          <p:cNvPr id="9" name="Text 3">
            <a:extLst>
              <a:ext uri="{FF2B5EF4-FFF2-40B4-BE49-F238E27FC236}">
                <a16:creationId xmlns:a16="http://schemas.microsoft.com/office/drawing/2014/main" id="{A84E320E-5E41-10DC-3E94-D3803F6C4D25}"/>
              </a:ext>
            </a:extLst>
          </p:cNvPr>
          <p:cNvSpPr/>
          <p:nvPr/>
        </p:nvSpPr>
        <p:spPr>
          <a:xfrm>
            <a:off x="6129586" y="5354212"/>
            <a:ext cx="7556421" cy="725805"/>
          </a:xfrm>
          <a:prstGeom prst="rect">
            <a:avLst/>
          </a:prstGeom>
          <a:noFill/>
          <a:ln/>
        </p:spPr>
        <p:txBody>
          <a:bodyPr wrap="square" lIns="0" tIns="0" rIns="0" bIns="0" rtlCol="0" anchor="t"/>
          <a:lstStyle/>
          <a:p>
            <a:pPr marL="0" indent="0">
              <a:lnSpc>
                <a:spcPts val="2850"/>
              </a:lnSpc>
              <a:buNone/>
            </a:pPr>
            <a:r>
              <a:rPr lang="en-IN" sz="1750" b="1" dirty="0">
                <a:solidFill>
                  <a:srgbClr val="C9C2C0"/>
                </a:solidFill>
                <a:latin typeface="Gelasio" pitchFamily="34" charset="0"/>
                <a:ea typeface="Gelasio" pitchFamily="34" charset="-122"/>
                <a:cs typeface="Gelasio" pitchFamily="34" charset="-120"/>
              </a:rPr>
              <a:t>Product and Size Preferences:</a:t>
            </a:r>
            <a:r>
              <a:rPr lang="en-IN" sz="1750" dirty="0">
                <a:solidFill>
                  <a:srgbClr val="C9C2C0"/>
                </a:solidFill>
                <a:latin typeface="Gelasio" pitchFamily="34" charset="0"/>
                <a:ea typeface="Gelasio" pitchFamily="34" charset="-122"/>
                <a:cs typeface="Gelasio" pitchFamily="34" charset="-120"/>
              </a:rPr>
              <a:t> Knowing top-selling products and size preferences aids in optimizing the menu and inventory.</a:t>
            </a:r>
            <a:endParaRPr lang="en-US" sz="1750" dirty="0"/>
          </a:p>
        </p:txBody>
      </p:sp>
      <p:sp>
        <p:nvSpPr>
          <p:cNvPr id="10" name="Text 3">
            <a:extLst>
              <a:ext uri="{FF2B5EF4-FFF2-40B4-BE49-F238E27FC236}">
                <a16:creationId xmlns:a16="http://schemas.microsoft.com/office/drawing/2014/main" id="{62006FBD-300A-636F-1277-B61362D4BEFD}"/>
              </a:ext>
            </a:extLst>
          </p:cNvPr>
          <p:cNvSpPr/>
          <p:nvPr/>
        </p:nvSpPr>
        <p:spPr>
          <a:xfrm>
            <a:off x="6129585" y="6192315"/>
            <a:ext cx="7556421" cy="725805"/>
          </a:xfrm>
          <a:prstGeom prst="rect">
            <a:avLst/>
          </a:prstGeom>
          <a:noFill/>
          <a:ln/>
        </p:spPr>
        <p:txBody>
          <a:bodyPr wrap="square" lIns="0" tIns="0" rIns="0" bIns="0" rtlCol="0" anchor="t"/>
          <a:lstStyle/>
          <a:p>
            <a:pPr marL="0" indent="0">
              <a:lnSpc>
                <a:spcPts val="2850"/>
              </a:lnSpc>
              <a:buNone/>
            </a:pPr>
            <a:r>
              <a:rPr lang="en-IN" sz="1750" b="1" dirty="0">
                <a:solidFill>
                  <a:srgbClr val="C9C2C0"/>
                </a:solidFill>
                <a:latin typeface="Gelasio" pitchFamily="34" charset="0"/>
                <a:ea typeface="Gelasio" pitchFamily="34" charset="-122"/>
                <a:cs typeface="Gelasio" pitchFamily="34" charset="-120"/>
              </a:rPr>
              <a:t>Category Contributions: </a:t>
            </a:r>
            <a:r>
              <a:rPr lang="en-IN" sz="1750" dirty="0">
                <a:solidFill>
                  <a:srgbClr val="C9C2C0"/>
                </a:solidFill>
                <a:latin typeface="Gelasio" pitchFamily="34" charset="0"/>
                <a:ea typeface="Gelasio" pitchFamily="34" charset="-122"/>
                <a:cs typeface="Gelasio" pitchFamily="34" charset="-120"/>
              </a:rPr>
              <a:t>Understanding category-wise contributions helps allocate marketing efforts effectively.</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373A2-5FF1-F6BB-51A8-D6DAD5A22D5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DC229A1-4124-BC96-E121-D4993C16AEB2}"/>
              </a:ext>
            </a:extLst>
          </p:cNvPr>
          <p:cNvSpPr/>
          <p:nvPr/>
        </p:nvSpPr>
        <p:spPr>
          <a:xfrm>
            <a:off x="6585682" y="155977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D8B6A4"/>
                </a:solidFill>
                <a:latin typeface="Gelasio" pitchFamily="34" charset="0"/>
                <a:ea typeface="Gelasio" pitchFamily="34" charset="-122"/>
                <a:cs typeface="Gelasio" pitchFamily="34" charset="-120"/>
              </a:rPr>
              <a:t>Future Scope</a:t>
            </a:r>
            <a:endParaRPr lang="en-US" sz="4450" dirty="0"/>
          </a:p>
        </p:txBody>
      </p:sp>
      <p:pic>
        <p:nvPicPr>
          <p:cNvPr id="7" name="Picture 6">
            <a:extLst>
              <a:ext uri="{FF2B5EF4-FFF2-40B4-BE49-F238E27FC236}">
                <a16:creationId xmlns:a16="http://schemas.microsoft.com/office/drawing/2014/main" id="{281C3C36-66B2-6D1A-41D9-2632ECE8FCB7}"/>
              </a:ext>
            </a:extLst>
          </p:cNvPr>
          <p:cNvPicPr>
            <a:picLocks noChangeAspect="1"/>
          </p:cNvPicPr>
          <p:nvPr/>
        </p:nvPicPr>
        <p:blipFill>
          <a:blip r:embed="rId3"/>
          <a:stretch>
            <a:fillRect/>
          </a:stretch>
        </p:blipFill>
        <p:spPr>
          <a:xfrm>
            <a:off x="11263259" y="7629398"/>
            <a:ext cx="3358373" cy="589444"/>
          </a:xfrm>
          <a:prstGeom prst="rect">
            <a:avLst/>
          </a:prstGeom>
        </p:spPr>
      </p:pic>
      <p:sp>
        <p:nvSpPr>
          <p:cNvPr id="9" name="Text 3">
            <a:extLst>
              <a:ext uri="{FF2B5EF4-FFF2-40B4-BE49-F238E27FC236}">
                <a16:creationId xmlns:a16="http://schemas.microsoft.com/office/drawing/2014/main" id="{A8AC286B-5940-B486-CDBE-C9920C8F8CC7}"/>
              </a:ext>
            </a:extLst>
          </p:cNvPr>
          <p:cNvSpPr/>
          <p:nvPr/>
        </p:nvSpPr>
        <p:spPr>
          <a:xfrm>
            <a:off x="6585682" y="3237859"/>
            <a:ext cx="7556421" cy="2452936"/>
          </a:xfrm>
          <a:prstGeom prst="rect">
            <a:avLst/>
          </a:prstGeom>
          <a:noFill/>
          <a:ln/>
        </p:spPr>
        <p:txBody>
          <a:bodyPr wrap="square" lIns="0" tIns="0" rIns="0" bIns="0" rtlCol="0" anchor="t"/>
          <a:lstStyle/>
          <a:p>
            <a:pPr marL="0" indent="0">
              <a:lnSpc>
                <a:spcPts val="2850"/>
              </a:lnSpc>
              <a:buNone/>
            </a:pPr>
            <a:r>
              <a:rPr lang="en-IN" sz="1750" b="1" dirty="0">
                <a:solidFill>
                  <a:srgbClr val="C9C2C0"/>
                </a:solidFill>
                <a:latin typeface="Gelasio" pitchFamily="34" charset="0"/>
                <a:ea typeface="Gelasio" pitchFamily="34" charset="-122"/>
                <a:cs typeface="Gelasio" pitchFamily="34" charset="-120"/>
              </a:rPr>
              <a:t>Integrate Predictive Analysis: Use machine learning algorithms to forecast sales trends.</a:t>
            </a:r>
          </a:p>
          <a:p>
            <a:pPr marL="0" indent="0">
              <a:lnSpc>
                <a:spcPts val="2850"/>
              </a:lnSpc>
              <a:buNone/>
            </a:pPr>
            <a:r>
              <a:rPr lang="en-IN" sz="1750" b="1" dirty="0">
                <a:solidFill>
                  <a:srgbClr val="C9C2C0"/>
                </a:solidFill>
                <a:latin typeface="Gelasio" pitchFamily="34" charset="0"/>
                <a:ea typeface="Gelasio" pitchFamily="34" charset="-122"/>
                <a:cs typeface="Gelasio" pitchFamily="34" charset="-120"/>
              </a:rPr>
              <a:t>Customer Segmentation: Add customer demographics to identify target audiences.</a:t>
            </a:r>
          </a:p>
          <a:p>
            <a:pPr marL="0" indent="0">
              <a:lnSpc>
                <a:spcPts val="2850"/>
              </a:lnSpc>
              <a:buNone/>
            </a:pPr>
            <a:r>
              <a:rPr lang="en-IN" sz="1750" b="1" dirty="0">
                <a:solidFill>
                  <a:srgbClr val="C9C2C0"/>
                </a:solidFill>
                <a:latin typeface="Gelasio" pitchFamily="34" charset="0"/>
                <a:ea typeface="Gelasio" pitchFamily="34" charset="-122"/>
                <a:cs typeface="Gelasio" pitchFamily="34" charset="-120"/>
              </a:rPr>
              <a:t>Real-Time Dashboards: Build live dashboards using Power BI or Tableau for continuous monitoring.</a:t>
            </a:r>
          </a:p>
        </p:txBody>
      </p:sp>
      <p:sp>
        <p:nvSpPr>
          <p:cNvPr id="8" name="Freeform 3">
            <a:extLst>
              <a:ext uri="{FF2B5EF4-FFF2-40B4-BE49-F238E27FC236}">
                <a16:creationId xmlns:a16="http://schemas.microsoft.com/office/drawing/2014/main" id="{9380BDCA-7C71-0FC3-A83D-DBEC64B6518A}"/>
              </a:ext>
            </a:extLst>
          </p:cNvPr>
          <p:cNvSpPr/>
          <p:nvPr/>
        </p:nvSpPr>
        <p:spPr>
          <a:xfrm>
            <a:off x="-122830" y="4924003"/>
            <a:ext cx="6254333" cy="585419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bg2">
              <a:lumMod val="25000"/>
            </a:schemeClr>
          </a:solidFill>
        </p:spPr>
        <p:txBody>
          <a:bodyPr/>
          <a:lstStyle/>
          <a:p>
            <a:endParaRPr lang="en-IN" dirty="0"/>
          </a:p>
        </p:txBody>
      </p:sp>
      <p:grpSp>
        <p:nvGrpSpPr>
          <p:cNvPr id="11" name="Group 8">
            <a:extLst>
              <a:ext uri="{FF2B5EF4-FFF2-40B4-BE49-F238E27FC236}">
                <a16:creationId xmlns:a16="http://schemas.microsoft.com/office/drawing/2014/main" id="{FAD294B0-BBB3-F42D-3A37-AC18CB86A5F4}"/>
              </a:ext>
            </a:extLst>
          </p:cNvPr>
          <p:cNvGrpSpPr>
            <a:grpSpLocks noChangeAspect="1"/>
          </p:cNvGrpSpPr>
          <p:nvPr/>
        </p:nvGrpSpPr>
        <p:grpSpPr>
          <a:xfrm>
            <a:off x="425382" y="1079023"/>
            <a:ext cx="4856694" cy="6035795"/>
            <a:chOff x="0" y="0"/>
            <a:chExt cx="5108702" cy="6348984"/>
          </a:xfrm>
        </p:grpSpPr>
        <p:sp>
          <p:nvSpPr>
            <p:cNvPr id="12" name="Freeform 9">
              <a:extLst>
                <a:ext uri="{FF2B5EF4-FFF2-40B4-BE49-F238E27FC236}">
                  <a16:creationId xmlns:a16="http://schemas.microsoft.com/office/drawing/2014/main" id="{6C14A7DE-468F-DDA7-A30A-568E14942C23}"/>
                </a:ext>
              </a:extLst>
            </p:cNvPr>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4"/>
              <a:stretch>
                <a:fillRect t="-3644" b="-3644"/>
              </a:stretch>
            </a:blipFill>
          </p:spPr>
        </p:sp>
      </p:grpSp>
      <p:sp>
        <p:nvSpPr>
          <p:cNvPr id="13" name="AutoShape 16">
            <a:extLst>
              <a:ext uri="{FF2B5EF4-FFF2-40B4-BE49-F238E27FC236}">
                <a16:creationId xmlns:a16="http://schemas.microsoft.com/office/drawing/2014/main" id="{F13A35A7-FEFB-89DE-8F35-19F0CFED5D83}"/>
              </a:ext>
            </a:extLst>
          </p:cNvPr>
          <p:cNvSpPr/>
          <p:nvPr/>
        </p:nvSpPr>
        <p:spPr>
          <a:xfrm flipV="1">
            <a:off x="5916703" y="3453562"/>
            <a:ext cx="476311" cy="0"/>
          </a:xfrm>
          <a:prstGeom prst="line">
            <a:avLst/>
          </a:prstGeom>
          <a:ln w="47625" cap="flat">
            <a:solidFill>
              <a:srgbClr val="B49567"/>
            </a:solidFill>
            <a:prstDash val="solid"/>
            <a:headEnd type="none" w="sm" len="sm"/>
            <a:tailEnd type="none" w="sm" len="sm"/>
          </a:ln>
        </p:spPr>
      </p:sp>
      <p:sp>
        <p:nvSpPr>
          <p:cNvPr id="14" name="AutoShape 16">
            <a:extLst>
              <a:ext uri="{FF2B5EF4-FFF2-40B4-BE49-F238E27FC236}">
                <a16:creationId xmlns:a16="http://schemas.microsoft.com/office/drawing/2014/main" id="{528AC490-A05F-32A4-52A9-0008512E210B}"/>
              </a:ext>
            </a:extLst>
          </p:cNvPr>
          <p:cNvSpPr/>
          <p:nvPr/>
        </p:nvSpPr>
        <p:spPr>
          <a:xfrm flipV="1">
            <a:off x="5927461" y="4208391"/>
            <a:ext cx="476311" cy="0"/>
          </a:xfrm>
          <a:prstGeom prst="line">
            <a:avLst/>
          </a:prstGeom>
          <a:ln w="47625" cap="flat">
            <a:solidFill>
              <a:srgbClr val="B49567"/>
            </a:solidFill>
            <a:prstDash val="solid"/>
            <a:headEnd type="none" w="sm" len="sm"/>
            <a:tailEnd type="none" w="sm" len="sm"/>
          </a:ln>
        </p:spPr>
      </p:sp>
      <p:sp>
        <p:nvSpPr>
          <p:cNvPr id="15" name="AutoShape 16">
            <a:extLst>
              <a:ext uri="{FF2B5EF4-FFF2-40B4-BE49-F238E27FC236}">
                <a16:creationId xmlns:a16="http://schemas.microsoft.com/office/drawing/2014/main" id="{6FBD5B73-A784-76AE-E3D9-D154BAB8BC5E}"/>
              </a:ext>
            </a:extLst>
          </p:cNvPr>
          <p:cNvSpPr/>
          <p:nvPr/>
        </p:nvSpPr>
        <p:spPr>
          <a:xfrm flipV="1">
            <a:off x="5959735" y="4924003"/>
            <a:ext cx="476311" cy="0"/>
          </a:xfrm>
          <a:prstGeom prst="line">
            <a:avLst/>
          </a:prstGeom>
          <a:ln w="47625" cap="flat">
            <a:solidFill>
              <a:srgbClr val="B49567"/>
            </a:solidFill>
            <a:prstDash val="solid"/>
            <a:headEnd type="none" w="sm" len="sm"/>
            <a:tailEnd type="none" w="sm" len="sm"/>
          </a:ln>
        </p:spPr>
      </p:sp>
    </p:spTree>
    <p:extLst>
      <p:ext uri="{BB962C8B-B14F-4D97-AF65-F5344CB8AC3E}">
        <p14:creationId xmlns:p14="http://schemas.microsoft.com/office/powerpoint/2010/main" val="1950744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6187083" y="1216059"/>
            <a:ext cx="5005149" cy="625673"/>
          </a:xfrm>
          <a:prstGeom prst="rect">
            <a:avLst/>
          </a:prstGeom>
          <a:noFill/>
          <a:ln/>
        </p:spPr>
        <p:txBody>
          <a:bodyPr wrap="none" lIns="0" tIns="0" rIns="0" bIns="0" rtlCol="0" anchor="t"/>
          <a:lstStyle/>
          <a:p>
            <a:pPr marL="0" indent="0">
              <a:lnSpc>
                <a:spcPts val="4900"/>
              </a:lnSpc>
              <a:buNone/>
            </a:pPr>
            <a:r>
              <a:rPr lang="en-US" sz="3900" dirty="0">
                <a:solidFill>
                  <a:srgbClr val="D8B6A4"/>
                </a:solidFill>
                <a:latin typeface="Gelasio" pitchFamily="34" charset="0"/>
                <a:ea typeface="Gelasio" pitchFamily="34" charset="-122"/>
                <a:cs typeface="Gelasio" pitchFamily="34" charset="-120"/>
              </a:rPr>
              <a:t>Store Performance</a:t>
            </a:r>
            <a:endParaRPr lang="en-US" sz="3900" dirty="0"/>
          </a:p>
        </p:txBody>
      </p:sp>
      <p:pic>
        <p:nvPicPr>
          <p:cNvPr id="7" name="Image 2" descr="preencoded.png"/>
          <p:cNvPicPr>
            <a:picLocks noChangeAspect="1"/>
          </p:cNvPicPr>
          <p:nvPr/>
        </p:nvPicPr>
        <p:blipFill>
          <a:blip r:embed="rId3"/>
          <a:stretch>
            <a:fillRect/>
          </a:stretch>
        </p:blipFill>
        <p:spPr>
          <a:xfrm>
            <a:off x="6187083" y="2668719"/>
            <a:ext cx="500420" cy="500420"/>
          </a:xfrm>
          <a:prstGeom prst="rect">
            <a:avLst/>
          </a:prstGeom>
        </p:spPr>
      </p:pic>
      <p:sp>
        <p:nvSpPr>
          <p:cNvPr id="8" name="Text 3"/>
          <p:cNvSpPr/>
          <p:nvPr/>
        </p:nvSpPr>
        <p:spPr>
          <a:xfrm>
            <a:off x="6187083" y="3369283"/>
            <a:ext cx="2502575" cy="312777"/>
          </a:xfrm>
          <a:prstGeom prst="rect">
            <a:avLst/>
          </a:prstGeom>
          <a:noFill/>
          <a:ln/>
        </p:spPr>
        <p:txBody>
          <a:bodyPr wrap="none" lIns="0" tIns="0" rIns="0" bIns="0" rtlCol="0" anchor="t"/>
          <a:lstStyle/>
          <a:p>
            <a:pPr marL="0" indent="0" algn="l">
              <a:lnSpc>
                <a:spcPts val="2450"/>
              </a:lnSpc>
              <a:buNone/>
            </a:pPr>
            <a:r>
              <a:rPr lang="en-US" sz="1950" dirty="0">
                <a:solidFill>
                  <a:srgbClr val="C9C2C0"/>
                </a:solidFill>
                <a:latin typeface="Gelasio" pitchFamily="34" charset="0"/>
                <a:ea typeface="Gelasio" pitchFamily="34" charset="-122"/>
                <a:cs typeface="Gelasio" pitchFamily="34" charset="-120"/>
              </a:rPr>
              <a:t>Comparative Analysis</a:t>
            </a:r>
            <a:endParaRPr lang="en-US" sz="1950" dirty="0"/>
          </a:p>
        </p:txBody>
      </p:sp>
      <p:sp>
        <p:nvSpPr>
          <p:cNvPr id="9" name="Text 4"/>
          <p:cNvSpPr/>
          <p:nvPr/>
        </p:nvSpPr>
        <p:spPr>
          <a:xfrm>
            <a:off x="6187083" y="3802075"/>
            <a:ext cx="7742634" cy="640794"/>
          </a:xfrm>
          <a:prstGeom prst="rect">
            <a:avLst/>
          </a:prstGeom>
          <a:noFill/>
          <a:ln/>
        </p:spPr>
        <p:txBody>
          <a:bodyPr wrap="square" lIns="0" tIns="0" rIns="0" bIns="0" rtlCol="0" anchor="t"/>
          <a:lstStyle/>
          <a:p>
            <a:pPr marL="0" indent="0" algn="l">
              <a:lnSpc>
                <a:spcPts val="2500"/>
              </a:lnSpc>
              <a:buNone/>
            </a:pPr>
            <a:r>
              <a:rPr lang="en-US" sz="1550" dirty="0">
                <a:solidFill>
                  <a:srgbClr val="C9C2C0"/>
                </a:solidFill>
                <a:latin typeface="Gelasio" pitchFamily="34" charset="0"/>
                <a:ea typeface="Gelasio" pitchFamily="34" charset="-122"/>
                <a:cs typeface="Gelasio" pitchFamily="34" charset="-120"/>
              </a:rPr>
              <a:t>Compare the performance of different stores to identify top performers and underperformers.</a:t>
            </a:r>
            <a:endParaRPr lang="en-US" sz="1550" dirty="0"/>
          </a:p>
        </p:txBody>
      </p:sp>
      <p:pic>
        <p:nvPicPr>
          <p:cNvPr id="10" name="Image 3" descr="preencoded.png"/>
          <p:cNvPicPr>
            <a:picLocks noChangeAspect="1"/>
          </p:cNvPicPr>
          <p:nvPr/>
        </p:nvPicPr>
        <p:blipFill>
          <a:blip r:embed="rId4"/>
          <a:stretch>
            <a:fillRect/>
          </a:stretch>
        </p:blipFill>
        <p:spPr>
          <a:xfrm>
            <a:off x="6187083" y="5043421"/>
            <a:ext cx="500420" cy="500420"/>
          </a:xfrm>
          <a:prstGeom prst="rect">
            <a:avLst/>
          </a:prstGeom>
        </p:spPr>
      </p:pic>
      <p:sp>
        <p:nvSpPr>
          <p:cNvPr id="11" name="Text 5"/>
          <p:cNvSpPr/>
          <p:nvPr/>
        </p:nvSpPr>
        <p:spPr>
          <a:xfrm>
            <a:off x="6187083" y="5743985"/>
            <a:ext cx="3005495" cy="312777"/>
          </a:xfrm>
          <a:prstGeom prst="rect">
            <a:avLst/>
          </a:prstGeom>
          <a:noFill/>
          <a:ln/>
        </p:spPr>
        <p:txBody>
          <a:bodyPr wrap="none" lIns="0" tIns="0" rIns="0" bIns="0" rtlCol="0" anchor="t"/>
          <a:lstStyle/>
          <a:p>
            <a:pPr marL="0" indent="0" algn="l">
              <a:lnSpc>
                <a:spcPts val="2450"/>
              </a:lnSpc>
              <a:buNone/>
            </a:pPr>
            <a:r>
              <a:rPr lang="en-US" sz="1950" dirty="0">
                <a:solidFill>
                  <a:srgbClr val="C9C2C0"/>
                </a:solidFill>
                <a:latin typeface="Gelasio" pitchFamily="34" charset="0"/>
                <a:ea typeface="Gelasio" pitchFamily="34" charset="-122"/>
                <a:cs typeface="Gelasio" pitchFamily="34" charset="-120"/>
              </a:rPr>
              <a:t>Operational Improvements</a:t>
            </a:r>
            <a:endParaRPr lang="en-US" sz="1950" dirty="0"/>
          </a:p>
        </p:txBody>
      </p:sp>
      <p:sp>
        <p:nvSpPr>
          <p:cNvPr id="12" name="Text 6"/>
          <p:cNvSpPr/>
          <p:nvPr/>
        </p:nvSpPr>
        <p:spPr>
          <a:xfrm>
            <a:off x="6187083" y="6176777"/>
            <a:ext cx="7742634" cy="320397"/>
          </a:xfrm>
          <a:prstGeom prst="rect">
            <a:avLst/>
          </a:prstGeom>
          <a:noFill/>
          <a:ln/>
        </p:spPr>
        <p:txBody>
          <a:bodyPr wrap="none" lIns="0" tIns="0" rIns="0" bIns="0" rtlCol="0" anchor="t"/>
          <a:lstStyle/>
          <a:p>
            <a:pPr marL="0" indent="0" algn="l">
              <a:lnSpc>
                <a:spcPts val="2500"/>
              </a:lnSpc>
              <a:buNone/>
            </a:pPr>
            <a:r>
              <a:rPr lang="en-US" sz="1550" dirty="0">
                <a:solidFill>
                  <a:srgbClr val="C9C2C0"/>
                </a:solidFill>
                <a:latin typeface="Gelasio" pitchFamily="34" charset="0"/>
                <a:ea typeface="Gelasio" pitchFamily="34" charset="-122"/>
                <a:cs typeface="Gelasio" pitchFamily="34" charset="-120"/>
              </a:rPr>
              <a:t>Use insights from data analysis to optimize store operations and increase sales.</a:t>
            </a:r>
            <a:endParaRPr lang="en-US" sz="1550" dirty="0"/>
          </a:p>
        </p:txBody>
      </p:sp>
      <p:pic>
        <p:nvPicPr>
          <p:cNvPr id="13" name="Picture 12">
            <a:extLst>
              <a:ext uri="{FF2B5EF4-FFF2-40B4-BE49-F238E27FC236}">
                <a16:creationId xmlns:a16="http://schemas.microsoft.com/office/drawing/2014/main" id="{139ADA44-96E2-5F74-C74B-1B3E93B464DC}"/>
              </a:ext>
            </a:extLst>
          </p:cNvPr>
          <p:cNvPicPr>
            <a:picLocks noChangeAspect="1"/>
          </p:cNvPicPr>
          <p:nvPr/>
        </p:nvPicPr>
        <p:blipFill>
          <a:blip r:embed="rId5"/>
          <a:stretch>
            <a:fillRect/>
          </a:stretch>
        </p:blipFill>
        <p:spPr>
          <a:xfrm>
            <a:off x="11263259" y="7629398"/>
            <a:ext cx="3358373" cy="589444"/>
          </a:xfrm>
          <a:prstGeom prst="rect">
            <a:avLst/>
          </a:prstGeom>
        </p:spPr>
      </p:pic>
      <p:pic>
        <p:nvPicPr>
          <p:cNvPr id="15" name="Picture 14">
            <a:extLst>
              <a:ext uri="{FF2B5EF4-FFF2-40B4-BE49-F238E27FC236}">
                <a16:creationId xmlns:a16="http://schemas.microsoft.com/office/drawing/2014/main" id="{5422B4B9-E4D5-BDDC-9027-4B54CD2DD926}"/>
              </a:ext>
            </a:extLst>
          </p:cNvPr>
          <p:cNvPicPr>
            <a:picLocks noChangeAspect="1"/>
          </p:cNvPicPr>
          <p:nvPr/>
        </p:nvPicPr>
        <p:blipFill>
          <a:blip r:embed="rId6"/>
          <a:stretch>
            <a:fillRect/>
          </a:stretch>
        </p:blipFill>
        <p:spPr>
          <a:xfrm>
            <a:off x="8768" y="-254387"/>
            <a:ext cx="5284413" cy="939451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748784" y="589002"/>
            <a:ext cx="5348764" cy="668536"/>
          </a:xfrm>
          <a:prstGeom prst="rect">
            <a:avLst/>
          </a:prstGeom>
          <a:noFill/>
          <a:ln/>
        </p:spPr>
        <p:txBody>
          <a:bodyPr wrap="none" lIns="0" tIns="0" rIns="0" bIns="0" rtlCol="0" anchor="t"/>
          <a:lstStyle/>
          <a:p>
            <a:pPr marL="0" indent="0">
              <a:lnSpc>
                <a:spcPts val="5250"/>
              </a:lnSpc>
              <a:buNone/>
            </a:pPr>
            <a:r>
              <a:rPr lang="en-US" sz="4200" dirty="0">
                <a:solidFill>
                  <a:srgbClr val="D8B6A4"/>
                </a:solidFill>
                <a:latin typeface="Gelasio" pitchFamily="34" charset="0"/>
                <a:ea typeface="Gelasio" pitchFamily="34" charset="-122"/>
                <a:cs typeface="Gelasio" pitchFamily="34" charset="-120"/>
              </a:rPr>
              <a:t>Project Introduction</a:t>
            </a:r>
            <a:endParaRPr lang="en-US" sz="4200" dirty="0"/>
          </a:p>
        </p:txBody>
      </p:sp>
      <p:sp>
        <p:nvSpPr>
          <p:cNvPr id="4" name="Shape 1"/>
          <p:cNvSpPr/>
          <p:nvPr/>
        </p:nvSpPr>
        <p:spPr>
          <a:xfrm>
            <a:off x="748784" y="1819037"/>
            <a:ext cx="374333" cy="374333"/>
          </a:xfrm>
          <a:prstGeom prst="roundRect">
            <a:avLst>
              <a:gd name="adj" fmla="val 8573"/>
            </a:avLst>
          </a:prstGeom>
          <a:solidFill>
            <a:srgbClr val="373433"/>
          </a:solidFill>
          <a:ln/>
        </p:spPr>
        <p:txBody>
          <a:bodyPr/>
          <a:lstStyle/>
          <a:p>
            <a:r>
              <a:rPr lang="en-IN" b="1" dirty="0">
                <a:solidFill>
                  <a:schemeClr val="bg1">
                    <a:lumMod val="75000"/>
                  </a:schemeClr>
                </a:solidFill>
              </a:rPr>
              <a:t>1</a:t>
            </a:r>
          </a:p>
        </p:txBody>
      </p:sp>
      <p:sp>
        <p:nvSpPr>
          <p:cNvPr id="5" name="Text 2"/>
          <p:cNvSpPr/>
          <p:nvPr/>
        </p:nvSpPr>
        <p:spPr>
          <a:xfrm>
            <a:off x="1336953" y="1819037"/>
            <a:ext cx="2674382" cy="334208"/>
          </a:xfrm>
          <a:prstGeom prst="rect">
            <a:avLst/>
          </a:prstGeom>
          <a:noFill/>
          <a:ln/>
        </p:spPr>
        <p:txBody>
          <a:bodyPr wrap="none" lIns="0" tIns="0" rIns="0" bIns="0" rtlCol="0" anchor="t"/>
          <a:lstStyle/>
          <a:p>
            <a:pPr marL="0" indent="0">
              <a:lnSpc>
                <a:spcPts val="2600"/>
              </a:lnSpc>
              <a:buNone/>
            </a:pPr>
            <a:r>
              <a:rPr lang="en-US" sz="2100" dirty="0">
                <a:solidFill>
                  <a:srgbClr val="C9C2C0"/>
                </a:solidFill>
                <a:latin typeface="Gelasio" pitchFamily="34" charset="0"/>
                <a:ea typeface="Gelasio" pitchFamily="34" charset="-122"/>
                <a:cs typeface="Gelasio" pitchFamily="34" charset="-120"/>
              </a:rPr>
              <a:t>Data-Driven Insights</a:t>
            </a:r>
            <a:endParaRPr lang="en-US" sz="2100" dirty="0"/>
          </a:p>
        </p:txBody>
      </p:sp>
      <p:sp>
        <p:nvSpPr>
          <p:cNvPr id="6" name="Text 3"/>
          <p:cNvSpPr/>
          <p:nvPr/>
        </p:nvSpPr>
        <p:spPr>
          <a:xfrm>
            <a:off x="1336953" y="2281595"/>
            <a:ext cx="3128129" cy="1369219"/>
          </a:xfrm>
          <a:prstGeom prst="rect">
            <a:avLst/>
          </a:prstGeom>
          <a:noFill/>
          <a:ln/>
        </p:spPr>
        <p:txBody>
          <a:bodyPr wrap="square" lIns="0" tIns="0" rIns="0" bIns="0" rtlCol="0" anchor="t"/>
          <a:lstStyle/>
          <a:p>
            <a:pPr marL="0" indent="0">
              <a:lnSpc>
                <a:spcPts val="2650"/>
              </a:lnSpc>
              <a:buNone/>
            </a:pPr>
            <a:r>
              <a:rPr lang="en-US" sz="1650" dirty="0">
                <a:solidFill>
                  <a:srgbClr val="C9C2C0"/>
                </a:solidFill>
                <a:latin typeface="Gelasio" pitchFamily="34" charset="0"/>
                <a:ea typeface="Gelasio" pitchFamily="34" charset="-122"/>
                <a:cs typeface="Gelasio" pitchFamily="34" charset="-120"/>
              </a:rPr>
              <a:t>This project aims to provide clear insights into your sales data by analyzing transaction details and identifying patterns.</a:t>
            </a:r>
            <a:endParaRPr lang="en-US" sz="1650" dirty="0"/>
          </a:p>
        </p:txBody>
      </p:sp>
      <p:sp>
        <p:nvSpPr>
          <p:cNvPr id="7" name="Shape 4"/>
          <p:cNvSpPr/>
          <p:nvPr/>
        </p:nvSpPr>
        <p:spPr>
          <a:xfrm>
            <a:off x="4678918" y="1819037"/>
            <a:ext cx="374333" cy="374333"/>
          </a:xfrm>
          <a:prstGeom prst="roundRect">
            <a:avLst>
              <a:gd name="adj" fmla="val 8573"/>
            </a:avLst>
          </a:prstGeom>
          <a:solidFill>
            <a:srgbClr val="373433"/>
          </a:solidFill>
          <a:ln/>
        </p:spPr>
        <p:txBody>
          <a:bodyPr/>
          <a:lstStyle/>
          <a:p>
            <a:r>
              <a:rPr lang="en-IN" b="1" dirty="0">
                <a:solidFill>
                  <a:schemeClr val="bg1">
                    <a:lumMod val="75000"/>
                  </a:schemeClr>
                </a:solidFill>
              </a:rPr>
              <a:t>2</a:t>
            </a:r>
          </a:p>
        </p:txBody>
      </p:sp>
      <p:sp>
        <p:nvSpPr>
          <p:cNvPr id="8" name="Text 5"/>
          <p:cNvSpPr/>
          <p:nvPr/>
        </p:nvSpPr>
        <p:spPr>
          <a:xfrm>
            <a:off x="5267087" y="1819037"/>
            <a:ext cx="3128129" cy="668417"/>
          </a:xfrm>
          <a:prstGeom prst="rect">
            <a:avLst/>
          </a:prstGeom>
          <a:noFill/>
          <a:ln/>
        </p:spPr>
        <p:txBody>
          <a:bodyPr wrap="square" lIns="0" tIns="0" rIns="0" bIns="0" rtlCol="0" anchor="t"/>
          <a:lstStyle/>
          <a:p>
            <a:pPr marL="0" indent="0">
              <a:lnSpc>
                <a:spcPts val="2600"/>
              </a:lnSpc>
              <a:buNone/>
            </a:pPr>
            <a:r>
              <a:rPr lang="en-US" sz="2100" dirty="0">
                <a:solidFill>
                  <a:srgbClr val="C9C2C0"/>
                </a:solidFill>
                <a:latin typeface="Gelasio" pitchFamily="34" charset="0"/>
                <a:ea typeface="Gelasio" pitchFamily="34" charset="-122"/>
                <a:cs typeface="Gelasio" pitchFamily="34" charset="-120"/>
              </a:rPr>
              <a:t>Informed Decision-Making</a:t>
            </a:r>
            <a:endParaRPr lang="en-US" sz="2100" dirty="0"/>
          </a:p>
        </p:txBody>
      </p:sp>
      <p:sp>
        <p:nvSpPr>
          <p:cNvPr id="9" name="Text 6"/>
          <p:cNvSpPr/>
          <p:nvPr/>
        </p:nvSpPr>
        <p:spPr>
          <a:xfrm>
            <a:off x="5267087" y="2615803"/>
            <a:ext cx="3128129" cy="1711523"/>
          </a:xfrm>
          <a:prstGeom prst="rect">
            <a:avLst/>
          </a:prstGeom>
          <a:noFill/>
          <a:ln/>
        </p:spPr>
        <p:txBody>
          <a:bodyPr wrap="square" lIns="0" tIns="0" rIns="0" bIns="0" rtlCol="0" anchor="t"/>
          <a:lstStyle/>
          <a:p>
            <a:pPr marL="0" indent="0">
              <a:lnSpc>
                <a:spcPts val="2650"/>
              </a:lnSpc>
              <a:buNone/>
            </a:pPr>
            <a:r>
              <a:rPr lang="en-US" sz="1650" dirty="0">
                <a:solidFill>
                  <a:srgbClr val="C9C2C0"/>
                </a:solidFill>
                <a:latin typeface="Gelasio" pitchFamily="34" charset="0"/>
                <a:ea typeface="Gelasio" pitchFamily="34" charset="-122"/>
                <a:cs typeface="Gelasio" pitchFamily="34" charset="-120"/>
              </a:rPr>
              <a:t>By understanding the data, we can identify areas for improvement and make informed decisions to boost profitability.</a:t>
            </a:r>
            <a:endParaRPr lang="en-US" sz="1650" dirty="0"/>
          </a:p>
        </p:txBody>
      </p:sp>
      <p:sp>
        <p:nvSpPr>
          <p:cNvPr id="10" name="Shape 7"/>
          <p:cNvSpPr/>
          <p:nvPr/>
        </p:nvSpPr>
        <p:spPr>
          <a:xfrm>
            <a:off x="748784" y="4781788"/>
            <a:ext cx="374333" cy="374333"/>
          </a:xfrm>
          <a:prstGeom prst="roundRect">
            <a:avLst>
              <a:gd name="adj" fmla="val 8573"/>
            </a:avLst>
          </a:prstGeom>
          <a:solidFill>
            <a:srgbClr val="373433"/>
          </a:solidFill>
          <a:ln/>
        </p:spPr>
        <p:txBody>
          <a:bodyPr/>
          <a:lstStyle/>
          <a:p>
            <a:r>
              <a:rPr lang="en-IN" b="1" dirty="0">
                <a:solidFill>
                  <a:schemeClr val="bg1">
                    <a:lumMod val="75000"/>
                  </a:schemeClr>
                </a:solidFill>
              </a:rPr>
              <a:t>3</a:t>
            </a:r>
          </a:p>
        </p:txBody>
      </p:sp>
      <p:sp>
        <p:nvSpPr>
          <p:cNvPr id="11" name="Text 8"/>
          <p:cNvSpPr/>
          <p:nvPr/>
        </p:nvSpPr>
        <p:spPr>
          <a:xfrm>
            <a:off x="1336953" y="4781788"/>
            <a:ext cx="2674382" cy="334208"/>
          </a:xfrm>
          <a:prstGeom prst="rect">
            <a:avLst/>
          </a:prstGeom>
          <a:noFill/>
          <a:ln/>
        </p:spPr>
        <p:txBody>
          <a:bodyPr wrap="none" lIns="0" tIns="0" rIns="0" bIns="0" rtlCol="0" anchor="t"/>
          <a:lstStyle/>
          <a:p>
            <a:pPr marL="0" indent="0">
              <a:lnSpc>
                <a:spcPts val="2600"/>
              </a:lnSpc>
              <a:buNone/>
            </a:pPr>
            <a:r>
              <a:rPr lang="en-US" sz="2100" dirty="0">
                <a:solidFill>
                  <a:srgbClr val="C9C2C0"/>
                </a:solidFill>
                <a:latin typeface="Gelasio" pitchFamily="34" charset="0"/>
                <a:ea typeface="Gelasio" pitchFamily="34" charset="-122"/>
                <a:cs typeface="Gelasio" pitchFamily="34" charset="-120"/>
              </a:rPr>
              <a:t>Operational Efficiency</a:t>
            </a:r>
            <a:endParaRPr lang="en-US" sz="2100" dirty="0"/>
          </a:p>
        </p:txBody>
      </p:sp>
      <p:sp>
        <p:nvSpPr>
          <p:cNvPr id="12" name="Text 9"/>
          <p:cNvSpPr/>
          <p:nvPr/>
        </p:nvSpPr>
        <p:spPr>
          <a:xfrm>
            <a:off x="1336953" y="5244346"/>
            <a:ext cx="7058263" cy="684609"/>
          </a:xfrm>
          <a:prstGeom prst="rect">
            <a:avLst/>
          </a:prstGeom>
          <a:noFill/>
          <a:ln/>
        </p:spPr>
        <p:txBody>
          <a:bodyPr wrap="square" lIns="0" tIns="0" rIns="0" bIns="0" rtlCol="0" anchor="t"/>
          <a:lstStyle/>
          <a:p>
            <a:pPr marL="0" indent="0">
              <a:lnSpc>
                <a:spcPts val="2650"/>
              </a:lnSpc>
              <a:buNone/>
            </a:pPr>
            <a:r>
              <a:rPr lang="en-US" sz="1650" dirty="0">
                <a:solidFill>
                  <a:srgbClr val="C9C2C0"/>
                </a:solidFill>
                <a:latin typeface="Gelasio" pitchFamily="34" charset="0"/>
                <a:ea typeface="Gelasio" pitchFamily="34" charset="-122"/>
                <a:cs typeface="Gelasio" pitchFamily="34" charset="-120"/>
              </a:rPr>
              <a:t>Data analysis can help streamline your operations and improve efficiency, ensuring smooth running of your coffee shop.</a:t>
            </a:r>
            <a:endParaRPr lang="en-US" sz="1650" dirty="0"/>
          </a:p>
        </p:txBody>
      </p:sp>
      <p:pic>
        <p:nvPicPr>
          <p:cNvPr id="14" name="Picture 13">
            <a:extLst>
              <a:ext uri="{FF2B5EF4-FFF2-40B4-BE49-F238E27FC236}">
                <a16:creationId xmlns:a16="http://schemas.microsoft.com/office/drawing/2014/main" id="{F2631572-FCEE-CD04-1E67-748BA609CD72}"/>
              </a:ext>
            </a:extLst>
          </p:cNvPr>
          <p:cNvPicPr>
            <a:picLocks noChangeAspect="1"/>
          </p:cNvPicPr>
          <p:nvPr/>
        </p:nvPicPr>
        <p:blipFill>
          <a:blip r:embed="rId3"/>
          <a:stretch>
            <a:fillRect/>
          </a:stretch>
        </p:blipFill>
        <p:spPr>
          <a:xfrm>
            <a:off x="11263259" y="7629398"/>
            <a:ext cx="3358373" cy="589444"/>
          </a:xfrm>
          <a:prstGeom prst="rect">
            <a:avLst/>
          </a:prstGeom>
        </p:spPr>
      </p:pic>
      <p:sp>
        <p:nvSpPr>
          <p:cNvPr id="16" name="Oval 15">
            <a:extLst>
              <a:ext uri="{FF2B5EF4-FFF2-40B4-BE49-F238E27FC236}">
                <a16:creationId xmlns:a16="http://schemas.microsoft.com/office/drawing/2014/main" id="{9A1F593E-0E52-614F-7E53-071BCB53A57E}"/>
              </a:ext>
            </a:extLst>
          </p:cNvPr>
          <p:cNvSpPr/>
          <p:nvPr/>
        </p:nvSpPr>
        <p:spPr>
          <a:xfrm>
            <a:off x="11841213" y="3267206"/>
            <a:ext cx="6656384" cy="6907863"/>
          </a:xfrm>
          <a:prstGeom prst="ellipse">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6">
            <a:extLst>
              <a:ext uri="{FF2B5EF4-FFF2-40B4-BE49-F238E27FC236}">
                <a16:creationId xmlns:a16="http://schemas.microsoft.com/office/drawing/2014/main" id="{B85B5307-717B-6C98-6017-848D0AD6E871}"/>
              </a:ext>
            </a:extLst>
          </p:cNvPr>
          <p:cNvSpPr/>
          <p:nvPr/>
        </p:nvSpPr>
        <p:spPr>
          <a:xfrm>
            <a:off x="9526768" y="-1171337"/>
            <a:ext cx="6173442" cy="8466268"/>
          </a:xfrm>
          <a:custGeom>
            <a:avLst/>
            <a:gdLst/>
            <a:ahLst/>
            <a:cxnLst/>
            <a:rect l="l" t="t" r="r" b="b"/>
            <a:pathLst>
              <a:path w="4445000" h="6350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57009" r="-57009"/>
            </a:stretch>
          </a:blipFill>
        </p:spPr>
        <p:txBody>
          <a:bodyPr/>
          <a:lstStyle/>
          <a:p>
            <a:r>
              <a:rPr lang="en-IN" dirty="0"/>
              <a:t>X`</a:t>
            </a:r>
          </a:p>
        </p:txBody>
      </p:sp>
      <p:pic>
        <p:nvPicPr>
          <p:cNvPr id="13" name="Image 1" descr="preencoded.png"/>
          <p:cNvPicPr>
            <a:picLocks noChangeAspect="1"/>
          </p:cNvPicPr>
          <p:nvPr/>
        </p:nvPicPr>
        <p:blipFill>
          <a:blip r:embed="rId5"/>
          <a:stretch>
            <a:fillRect/>
          </a:stretch>
        </p:blipFill>
        <p:spPr>
          <a:xfrm>
            <a:off x="9043826" y="5156121"/>
            <a:ext cx="1470898" cy="147089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3045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D8B6A4"/>
                </a:solidFill>
                <a:latin typeface="Gelasio" pitchFamily="34" charset="0"/>
                <a:ea typeface="Gelasio" pitchFamily="34" charset="-122"/>
                <a:cs typeface="Gelasio" pitchFamily="34" charset="-120"/>
              </a:rPr>
              <a:t>Objectives</a:t>
            </a:r>
            <a:endParaRPr lang="en-US" sz="4450" dirty="0"/>
          </a:p>
        </p:txBody>
      </p:sp>
      <p:pic>
        <p:nvPicPr>
          <p:cNvPr id="4" name="Image 1" descr="preencoded.png"/>
          <p:cNvPicPr>
            <a:picLocks noChangeAspect="1"/>
          </p:cNvPicPr>
          <p:nvPr/>
        </p:nvPicPr>
        <p:blipFill>
          <a:blip r:embed="rId4"/>
          <a:stretch>
            <a:fillRect/>
          </a:stretch>
        </p:blipFill>
        <p:spPr>
          <a:xfrm>
            <a:off x="793790" y="2779395"/>
            <a:ext cx="566976" cy="566976"/>
          </a:xfrm>
          <a:prstGeom prst="rect">
            <a:avLst/>
          </a:prstGeom>
        </p:spPr>
      </p:pic>
      <p:sp>
        <p:nvSpPr>
          <p:cNvPr id="5" name="Text 1"/>
          <p:cNvSpPr/>
          <p:nvPr/>
        </p:nvSpPr>
        <p:spPr>
          <a:xfrm>
            <a:off x="793790" y="3573185"/>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Analyze how sales change over time.</a:t>
            </a:r>
            <a:endParaRPr lang="en-US" sz="1750" dirty="0"/>
          </a:p>
        </p:txBody>
      </p:sp>
      <p:pic>
        <p:nvPicPr>
          <p:cNvPr id="6" name="Image 2" descr="preencoded.png"/>
          <p:cNvPicPr>
            <a:picLocks noChangeAspect="1"/>
          </p:cNvPicPr>
          <p:nvPr/>
        </p:nvPicPr>
        <p:blipFill>
          <a:blip r:embed="rId5"/>
          <a:stretch>
            <a:fillRect/>
          </a:stretch>
        </p:blipFill>
        <p:spPr>
          <a:xfrm>
            <a:off x="4742021" y="2779395"/>
            <a:ext cx="566976" cy="566976"/>
          </a:xfrm>
          <a:prstGeom prst="rect">
            <a:avLst/>
          </a:prstGeom>
        </p:spPr>
      </p:pic>
      <p:sp>
        <p:nvSpPr>
          <p:cNvPr id="7" name="Text 2"/>
          <p:cNvSpPr/>
          <p:nvPr/>
        </p:nvSpPr>
        <p:spPr>
          <a:xfrm>
            <a:off x="4742021" y="3573185"/>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Identify periods with highest sales volume.</a:t>
            </a:r>
            <a:endParaRPr lang="en-US" sz="1750" dirty="0"/>
          </a:p>
        </p:txBody>
      </p:sp>
      <p:pic>
        <p:nvPicPr>
          <p:cNvPr id="8" name="Image 3" descr="preencoded.png"/>
          <p:cNvPicPr>
            <a:picLocks noChangeAspect="1"/>
          </p:cNvPicPr>
          <p:nvPr/>
        </p:nvPicPr>
        <p:blipFill>
          <a:blip r:embed="rId6"/>
          <a:stretch>
            <a:fillRect/>
          </a:stretch>
        </p:blipFill>
        <p:spPr>
          <a:xfrm>
            <a:off x="793790" y="4979432"/>
            <a:ext cx="566976" cy="566976"/>
          </a:xfrm>
          <a:prstGeom prst="rect">
            <a:avLst/>
          </a:prstGeom>
        </p:spPr>
      </p:pic>
      <p:sp>
        <p:nvSpPr>
          <p:cNvPr id="9" name="Text 3"/>
          <p:cNvSpPr/>
          <p:nvPr/>
        </p:nvSpPr>
        <p:spPr>
          <a:xfrm>
            <a:off x="793790" y="5773222"/>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Compare sales performance across different coffee shops.</a:t>
            </a:r>
            <a:endParaRPr lang="en-US" sz="1750" dirty="0"/>
          </a:p>
        </p:txBody>
      </p:sp>
      <p:pic>
        <p:nvPicPr>
          <p:cNvPr id="10" name="Image 4" descr="preencoded.png"/>
          <p:cNvPicPr>
            <a:picLocks noChangeAspect="1"/>
          </p:cNvPicPr>
          <p:nvPr/>
        </p:nvPicPr>
        <p:blipFill>
          <a:blip r:embed="rId7"/>
          <a:stretch>
            <a:fillRect/>
          </a:stretch>
        </p:blipFill>
        <p:spPr>
          <a:xfrm>
            <a:off x="4742021" y="4979432"/>
            <a:ext cx="566976" cy="566976"/>
          </a:xfrm>
          <a:prstGeom prst="rect">
            <a:avLst/>
          </a:prstGeom>
        </p:spPr>
      </p:pic>
      <p:sp>
        <p:nvSpPr>
          <p:cNvPr id="11" name="Text 4"/>
          <p:cNvSpPr/>
          <p:nvPr/>
        </p:nvSpPr>
        <p:spPr>
          <a:xfrm>
            <a:off x="4742021" y="5773222"/>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Analyze individual product sales and popularity.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7572F26-092E-56EB-6016-255977220AC6}"/>
              </a:ext>
            </a:extLst>
          </p:cNvPr>
          <p:cNvPicPr>
            <a:picLocks noChangeAspect="1"/>
          </p:cNvPicPr>
          <p:nvPr/>
        </p:nvPicPr>
        <p:blipFill>
          <a:blip r:embed="rId3"/>
          <a:stretch>
            <a:fillRect/>
          </a:stretch>
        </p:blipFill>
        <p:spPr>
          <a:xfrm>
            <a:off x="11263259" y="7629398"/>
            <a:ext cx="3358373" cy="589444"/>
          </a:xfrm>
          <a:prstGeom prst="rect">
            <a:avLst/>
          </a:prstGeom>
        </p:spPr>
      </p:pic>
      <p:sp>
        <p:nvSpPr>
          <p:cNvPr id="19" name="Shape 1">
            <a:extLst>
              <a:ext uri="{FF2B5EF4-FFF2-40B4-BE49-F238E27FC236}">
                <a16:creationId xmlns:a16="http://schemas.microsoft.com/office/drawing/2014/main" id="{4066FFA1-DECA-C3CE-DB79-EB3CD0275A20}"/>
              </a:ext>
            </a:extLst>
          </p:cNvPr>
          <p:cNvSpPr/>
          <p:nvPr/>
        </p:nvSpPr>
        <p:spPr>
          <a:xfrm>
            <a:off x="0" y="0"/>
            <a:ext cx="14630400" cy="1685211"/>
          </a:xfrm>
          <a:prstGeom prst="roundRect">
            <a:avLst>
              <a:gd name="adj" fmla="val 8573"/>
            </a:avLst>
          </a:prstGeom>
          <a:solidFill>
            <a:srgbClr val="373433"/>
          </a:solidFill>
          <a:ln/>
        </p:spPr>
      </p:sp>
      <p:sp>
        <p:nvSpPr>
          <p:cNvPr id="2" name="Text 0"/>
          <p:cNvSpPr/>
          <p:nvPr/>
        </p:nvSpPr>
        <p:spPr>
          <a:xfrm>
            <a:off x="153679" y="204395"/>
            <a:ext cx="14186265" cy="1355464"/>
          </a:xfrm>
          <a:prstGeom prst="rect">
            <a:avLst/>
          </a:prstGeom>
          <a:noFill/>
          <a:ln/>
        </p:spPr>
        <p:txBody>
          <a:bodyPr wrap="none" lIns="0" tIns="0" rIns="0" bIns="0" rtlCol="0" anchor="t"/>
          <a:lstStyle/>
          <a:p>
            <a:pPr marL="0" indent="0" algn="ctr">
              <a:lnSpc>
                <a:spcPct val="150000"/>
              </a:lnSpc>
              <a:buNone/>
            </a:pPr>
            <a:r>
              <a:rPr lang="en-IN" sz="4800" b="1" dirty="0">
                <a:solidFill>
                  <a:srgbClr val="D8B6A4"/>
                </a:solidFill>
                <a:latin typeface="Gelasio" pitchFamily="34" charset="0"/>
                <a:ea typeface="Gelasio" pitchFamily="34" charset="-122"/>
                <a:cs typeface="Gelasio" pitchFamily="34" charset="-120"/>
              </a:rPr>
              <a:t>Creating table after connecting to database</a:t>
            </a:r>
          </a:p>
        </p:txBody>
      </p:sp>
      <p:pic>
        <p:nvPicPr>
          <p:cNvPr id="23" name="Picture 22">
            <a:extLst>
              <a:ext uri="{FF2B5EF4-FFF2-40B4-BE49-F238E27FC236}">
                <a16:creationId xmlns:a16="http://schemas.microsoft.com/office/drawing/2014/main" id="{D3381D99-2D4B-C33B-FCD1-B5EA0FA67D72}"/>
              </a:ext>
            </a:extLst>
          </p:cNvPr>
          <p:cNvPicPr>
            <a:picLocks noChangeAspect="1"/>
          </p:cNvPicPr>
          <p:nvPr/>
        </p:nvPicPr>
        <p:blipFill>
          <a:blip r:embed="rId4"/>
          <a:stretch>
            <a:fillRect/>
          </a:stretch>
        </p:blipFill>
        <p:spPr>
          <a:xfrm>
            <a:off x="1921087" y="1889606"/>
            <a:ext cx="10736762" cy="60328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83261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D8B6A4"/>
                </a:solidFill>
                <a:latin typeface="Gelasio" pitchFamily="34" charset="0"/>
                <a:ea typeface="Gelasio" pitchFamily="34" charset="-122"/>
                <a:cs typeface="Gelasio" pitchFamily="34" charset="-120"/>
              </a:rPr>
              <a:t>Data Visualization</a:t>
            </a:r>
            <a:endParaRPr lang="en-US" sz="4450" dirty="0"/>
          </a:p>
        </p:txBody>
      </p:sp>
      <p:sp>
        <p:nvSpPr>
          <p:cNvPr id="3" name="Text 1"/>
          <p:cNvSpPr/>
          <p:nvPr/>
        </p:nvSpPr>
        <p:spPr>
          <a:xfrm>
            <a:off x="793790" y="3085624"/>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C9C2C0"/>
                </a:solidFill>
                <a:latin typeface="Gelasio" pitchFamily="34" charset="0"/>
                <a:ea typeface="Gelasio" pitchFamily="34" charset="-122"/>
                <a:cs typeface="Gelasio" pitchFamily="34" charset="-120"/>
              </a:rPr>
              <a:t>Data visualization helps to identify trends, patterns, and anomalies in data. Visualizing data can be instrumental in making informed decisions, improving operational efficiency, and uncovering valuable insights.</a:t>
            </a:r>
            <a:endParaRPr lang="en-US" sz="1750" dirty="0"/>
          </a:p>
        </p:txBody>
      </p:sp>
      <p:sp>
        <p:nvSpPr>
          <p:cNvPr id="4" name="Text 2"/>
          <p:cNvSpPr/>
          <p:nvPr/>
        </p:nvSpPr>
        <p:spPr>
          <a:xfrm>
            <a:off x="793790" y="4741307"/>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C9C2C0"/>
                </a:solidFill>
                <a:latin typeface="Gelasio" pitchFamily="34" charset="0"/>
                <a:ea typeface="Gelasio" pitchFamily="34" charset="-122"/>
                <a:cs typeface="Gelasio" pitchFamily="34" charset="-120"/>
              </a:rPr>
              <a:t>We utilize different types of charts and graphs to represent data. For example, bar graphs can illustrate sales trends over time, while pie charts can show the proportion of sales from different product categories.</a:t>
            </a:r>
            <a:endParaRPr lang="en-US" sz="1750" dirty="0"/>
          </a:p>
        </p:txBody>
      </p:sp>
      <p:pic>
        <p:nvPicPr>
          <p:cNvPr id="5" name="Image 0" descr="preencoded.png"/>
          <p:cNvPicPr>
            <a:picLocks noChangeAspect="1"/>
          </p:cNvPicPr>
          <p:nvPr/>
        </p:nvPicPr>
        <p:blipFill>
          <a:blip r:embed="rId3"/>
          <a:stretch>
            <a:fillRect/>
          </a:stretch>
        </p:blipFill>
        <p:spPr>
          <a:xfrm>
            <a:off x="7147700" y="2932308"/>
            <a:ext cx="6812513" cy="2962883"/>
          </a:xfrm>
          <a:prstGeom prst="rect">
            <a:avLst/>
          </a:prstGeom>
        </p:spPr>
      </p:pic>
      <p:pic>
        <p:nvPicPr>
          <p:cNvPr id="7" name="Picture 6">
            <a:extLst>
              <a:ext uri="{FF2B5EF4-FFF2-40B4-BE49-F238E27FC236}">
                <a16:creationId xmlns:a16="http://schemas.microsoft.com/office/drawing/2014/main" id="{00FFB603-F7A0-DA45-310E-AEEE1EFCCFA2}"/>
              </a:ext>
            </a:extLst>
          </p:cNvPr>
          <p:cNvPicPr>
            <a:picLocks noChangeAspect="1"/>
          </p:cNvPicPr>
          <p:nvPr/>
        </p:nvPicPr>
        <p:blipFill>
          <a:blip r:embed="rId4"/>
          <a:stretch>
            <a:fillRect/>
          </a:stretch>
        </p:blipFill>
        <p:spPr>
          <a:xfrm>
            <a:off x="11263259" y="7629398"/>
            <a:ext cx="3358373" cy="58944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24BCA-D124-6663-0C42-89FC2FA4ABF7}"/>
            </a:ext>
          </a:extLst>
        </p:cNvPr>
        <p:cNvGrpSpPr/>
        <p:nvPr/>
      </p:nvGrpSpPr>
      <p:grpSpPr>
        <a:xfrm>
          <a:off x="0" y="0"/>
          <a:ext cx="0" cy="0"/>
          <a:chOff x="0" y="0"/>
          <a:chExt cx="0" cy="0"/>
        </a:xfrm>
      </p:grpSpPr>
      <p:sp>
        <p:nvSpPr>
          <p:cNvPr id="19" name="Shape 1">
            <a:extLst>
              <a:ext uri="{FF2B5EF4-FFF2-40B4-BE49-F238E27FC236}">
                <a16:creationId xmlns:a16="http://schemas.microsoft.com/office/drawing/2014/main" id="{C69B13E9-B57D-D140-E42A-832DBDACB665}"/>
              </a:ext>
            </a:extLst>
          </p:cNvPr>
          <p:cNvSpPr/>
          <p:nvPr/>
        </p:nvSpPr>
        <p:spPr>
          <a:xfrm>
            <a:off x="0" y="0"/>
            <a:ext cx="14630400" cy="1685211"/>
          </a:xfrm>
          <a:prstGeom prst="roundRect">
            <a:avLst>
              <a:gd name="adj" fmla="val 8573"/>
            </a:avLst>
          </a:prstGeom>
          <a:solidFill>
            <a:srgbClr val="373433"/>
          </a:solidFill>
          <a:ln/>
        </p:spPr>
      </p:sp>
      <p:sp>
        <p:nvSpPr>
          <p:cNvPr id="2" name="Text 0">
            <a:extLst>
              <a:ext uri="{FF2B5EF4-FFF2-40B4-BE49-F238E27FC236}">
                <a16:creationId xmlns:a16="http://schemas.microsoft.com/office/drawing/2014/main" id="{0DDF4E53-76F1-80CF-AA0A-137EB4740066}"/>
              </a:ext>
            </a:extLst>
          </p:cNvPr>
          <p:cNvSpPr/>
          <p:nvPr/>
        </p:nvSpPr>
        <p:spPr>
          <a:xfrm>
            <a:off x="153679" y="204395"/>
            <a:ext cx="14186265" cy="1355464"/>
          </a:xfrm>
          <a:prstGeom prst="rect">
            <a:avLst/>
          </a:prstGeom>
          <a:noFill/>
          <a:ln/>
        </p:spPr>
        <p:txBody>
          <a:bodyPr wrap="none" lIns="0" tIns="0" rIns="0" bIns="0" rtlCol="0" anchor="t"/>
          <a:lstStyle/>
          <a:p>
            <a:pPr marL="0" indent="0" algn="ctr">
              <a:lnSpc>
                <a:spcPct val="150000"/>
              </a:lnSpc>
              <a:buNone/>
            </a:pPr>
            <a:r>
              <a:rPr lang="en-IN" sz="4800" b="1" dirty="0">
                <a:solidFill>
                  <a:srgbClr val="D8B6A4"/>
                </a:solidFill>
                <a:latin typeface="Gelasio" pitchFamily="34" charset="0"/>
                <a:ea typeface="Gelasio" pitchFamily="34" charset="-122"/>
                <a:cs typeface="Gelasio" pitchFamily="34" charset="-120"/>
              </a:rPr>
              <a:t>First view</a:t>
            </a:r>
          </a:p>
        </p:txBody>
      </p:sp>
      <p:pic>
        <p:nvPicPr>
          <p:cNvPr id="4" name="Picture 3">
            <a:extLst>
              <a:ext uri="{FF2B5EF4-FFF2-40B4-BE49-F238E27FC236}">
                <a16:creationId xmlns:a16="http://schemas.microsoft.com/office/drawing/2014/main" id="{D1CE1B4C-4C5D-AFF3-19F9-ABBFAD385113}"/>
              </a:ext>
            </a:extLst>
          </p:cNvPr>
          <p:cNvPicPr>
            <a:picLocks noChangeAspect="1"/>
          </p:cNvPicPr>
          <p:nvPr/>
        </p:nvPicPr>
        <p:blipFill>
          <a:blip r:embed="rId3"/>
          <a:srcRect r="4598" b="22083"/>
          <a:stretch/>
        </p:blipFill>
        <p:spPr>
          <a:xfrm>
            <a:off x="3899115" y="1889606"/>
            <a:ext cx="6695391" cy="1036474"/>
          </a:xfrm>
          <a:prstGeom prst="rect">
            <a:avLst/>
          </a:prstGeom>
        </p:spPr>
      </p:pic>
      <p:pic>
        <p:nvPicPr>
          <p:cNvPr id="6" name="Picture 5">
            <a:extLst>
              <a:ext uri="{FF2B5EF4-FFF2-40B4-BE49-F238E27FC236}">
                <a16:creationId xmlns:a16="http://schemas.microsoft.com/office/drawing/2014/main" id="{A542F0A4-136B-3ECE-C537-A163D58E6C62}"/>
              </a:ext>
            </a:extLst>
          </p:cNvPr>
          <p:cNvPicPr>
            <a:picLocks noChangeAspect="1"/>
          </p:cNvPicPr>
          <p:nvPr/>
        </p:nvPicPr>
        <p:blipFill>
          <a:blip r:embed="rId4"/>
          <a:stretch>
            <a:fillRect/>
          </a:stretch>
        </p:blipFill>
        <p:spPr>
          <a:xfrm>
            <a:off x="1477774" y="3288616"/>
            <a:ext cx="11674852" cy="2766300"/>
          </a:xfrm>
          <a:prstGeom prst="rect">
            <a:avLst/>
          </a:prstGeom>
        </p:spPr>
      </p:pic>
      <p:pic>
        <p:nvPicPr>
          <p:cNvPr id="7" name="Picture 6">
            <a:extLst>
              <a:ext uri="{FF2B5EF4-FFF2-40B4-BE49-F238E27FC236}">
                <a16:creationId xmlns:a16="http://schemas.microsoft.com/office/drawing/2014/main" id="{55EB7D18-5199-7EB8-B9E6-5852DA243537}"/>
              </a:ext>
            </a:extLst>
          </p:cNvPr>
          <p:cNvPicPr>
            <a:picLocks noChangeAspect="1"/>
          </p:cNvPicPr>
          <p:nvPr/>
        </p:nvPicPr>
        <p:blipFill>
          <a:blip r:embed="rId5"/>
          <a:stretch>
            <a:fillRect/>
          </a:stretch>
        </p:blipFill>
        <p:spPr>
          <a:xfrm>
            <a:off x="11263259" y="7629398"/>
            <a:ext cx="3358373" cy="589444"/>
          </a:xfrm>
          <a:prstGeom prst="rect">
            <a:avLst/>
          </a:prstGeom>
        </p:spPr>
      </p:pic>
    </p:spTree>
    <p:extLst>
      <p:ext uri="{BB962C8B-B14F-4D97-AF65-F5344CB8AC3E}">
        <p14:creationId xmlns:p14="http://schemas.microsoft.com/office/powerpoint/2010/main" val="977225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39F52-2317-9504-0D9B-DAF0D7B70082}"/>
            </a:ext>
          </a:extLst>
        </p:cNvPr>
        <p:cNvGrpSpPr/>
        <p:nvPr/>
      </p:nvGrpSpPr>
      <p:grpSpPr>
        <a:xfrm>
          <a:off x="0" y="0"/>
          <a:ext cx="0" cy="0"/>
          <a:chOff x="0" y="0"/>
          <a:chExt cx="0" cy="0"/>
        </a:xfrm>
      </p:grpSpPr>
      <p:sp>
        <p:nvSpPr>
          <p:cNvPr id="15" name="Shape 1">
            <a:extLst>
              <a:ext uri="{FF2B5EF4-FFF2-40B4-BE49-F238E27FC236}">
                <a16:creationId xmlns:a16="http://schemas.microsoft.com/office/drawing/2014/main" id="{F068C0DD-DA1F-2623-A0AF-A3492B404541}"/>
              </a:ext>
            </a:extLst>
          </p:cNvPr>
          <p:cNvSpPr/>
          <p:nvPr/>
        </p:nvSpPr>
        <p:spPr>
          <a:xfrm>
            <a:off x="153679" y="1875355"/>
            <a:ext cx="2320581" cy="563869"/>
          </a:xfrm>
          <a:prstGeom prst="roundRect">
            <a:avLst>
              <a:gd name="adj" fmla="val 8573"/>
            </a:avLst>
          </a:prstGeom>
          <a:solidFill>
            <a:srgbClr val="373433"/>
          </a:solidFill>
          <a:ln/>
        </p:spPr>
      </p:sp>
      <p:sp>
        <p:nvSpPr>
          <p:cNvPr id="19" name="Shape 1">
            <a:extLst>
              <a:ext uri="{FF2B5EF4-FFF2-40B4-BE49-F238E27FC236}">
                <a16:creationId xmlns:a16="http://schemas.microsoft.com/office/drawing/2014/main" id="{CF2DEC53-B3B4-8524-EAC2-EFF5795E7DA8}"/>
              </a:ext>
            </a:extLst>
          </p:cNvPr>
          <p:cNvSpPr/>
          <p:nvPr/>
        </p:nvSpPr>
        <p:spPr>
          <a:xfrm>
            <a:off x="0" y="0"/>
            <a:ext cx="14630400" cy="1685211"/>
          </a:xfrm>
          <a:prstGeom prst="roundRect">
            <a:avLst>
              <a:gd name="adj" fmla="val 8573"/>
            </a:avLst>
          </a:prstGeom>
          <a:solidFill>
            <a:srgbClr val="373433"/>
          </a:solidFill>
          <a:ln/>
        </p:spPr>
      </p:sp>
      <p:sp>
        <p:nvSpPr>
          <p:cNvPr id="2" name="Text 0">
            <a:extLst>
              <a:ext uri="{FF2B5EF4-FFF2-40B4-BE49-F238E27FC236}">
                <a16:creationId xmlns:a16="http://schemas.microsoft.com/office/drawing/2014/main" id="{3E1086DD-459D-72C1-3893-4B6128FFCFF8}"/>
              </a:ext>
            </a:extLst>
          </p:cNvPr>
          <p:cNvSpPr/>
          <p:nvPr/>
        </p:nvSpPr>
        <p:spPr>
          <a:xfrm>
            <a:off x="153679" y="204395"/>
            <a:ext cx="14186265" cy="1355464"/>
          </a:xfrm>
          <a:prstGeom prst="rect">
            <a:avLst/>
          </a:prstGeom>
          <a:noFill/>
          <a:ln/>
        </p:spPr>
        <p:txBody>
          <a:bodyPr wrap="none" lIns="0" tIns="0" rIns="0" bIns="0" rtlCol="0" anchor="t"/>
          <a:lstStyle/>
          <a:p>
            <a:pPr marL="0" indent="0" algn="ctr">
              <a:lnSpc>
                <a:spcPct val="150000"/>
              </a:lnSpc>
              <a:buNone/>
            </a:pPr>
            <a:r>
              <a:rPr lang="en-IN" sz="4800" b="1" dirty="0">
                <a:solidFill>
                  <a:srgbClr val="D8B6A4"/>
                </a:solidFill>
                <a:latin typeface="Gelasio" pitchFamily="34" charset="0"/>
                <a:ea typeface="Gelasio" pitchFamily="34" charset="-122"/>
                <a:cs typeface="Gelasio" pitchFamily="34" charset="-120"/>
              </a:rPr>
              <a:t>SQL Queries for Analysis</a:t>
            </a:r>
          </a:p>
        </p:txBody>
      </p:sp>
      <p:pic>
        <p:nvPicPr>
          <p:cNvPr id="5" name="Picture 4">
            <a:extLst>
              <a:ext uri="{FF2B5EF4-FFF2-40B4-BE49-F238E27FC236}">
                <a16:creationId xmlns:a16="http://schemas.microsoft.com/office/drawing/2014/main" id="{920A9BD2-3E18-6FB0-8F10-F7BEF3692F61}"/>
              </a:ext>
            </a:extLst>
          </p:cNvPr>
          <p:cNvPicPr>
            <a:picLocks noChangeAspect="1"/>
          </p:cNvPicPr>
          <p:nvPr/>
        </p:nvPicPr>
        <p:blipFill>
          <a:blip r:embed="rId3"/>
          <a:stretch>
            <a:fillRect/>
          </a:stretch>
        </p:blipFill>
        <p:spPr>
          <a:xfrm>
            <a:off x="1515152" y="2604069"/>
            <a:ext cx="4506449" cy="1298688"/>
          </a:xfrm>
          <a:prstGeom prst="rect">
            <a:avLst/>
          </a:prstGeom>
        </p:spPr>
      </p:pic>
      <p:pic>
        <p:nvPicPr>
          <p:cNvPr id="8" name="Picture 7">
            <a:extLst>
              <a:ext uri="{FF2B5EF4-FFF2-40B4-BE49-F238E27FC236}">
                <a16:creationId xmlns:a16="http://schemas.microsoft.com/office/drawing/2014/main" id="{A63A2589-E4AB-4C45-EECF-B1CB4DB86964}"/>
              </a:ext>
            </a:extLst>
          </p:cNvPr>
          <p:cNvPicPr>
            <a:picLocks noChangeAspect="1"/>
          </p:cNvPicPr>
          <p:nvPr/>
        </p:nvPicPr>
        <p:blipFill>
          <a:blip r:embed="rId4"/>
          <a:stretch>
            <a:fillRect/>
          </a:stretch>
        </p:blipFill>
        <p:spPr>
          <a:xfrm>
            <a:off x="6430546" y="2604069"/>
            <a:ext cx="2639722" cy="1298688"/>
          </a:xfrm>
          <a:prstGeom prst="rect">
            <a:avLst/>
          </a:prstGeom>
        </p:spPr>
      </p:pic>
      <p:sp>
        <p:nvSpPr>
          <p:cNvPr id="14" name="TextBox 13">
            <a:extLst>
              <a:ext uri="{FF2B5EF4-FFF2-40B4-BE49-F238E27FC236}">
                <a16:creationId xmlns:a16="http://schemas.microsoft.com/office/drawing/2014/main" id="{517F6193-1D90-23AE-715C-AD1183C173A1}"/>
              </a:ext>
            </a:extLst>
          </p:cNvPr>
          <p:cNvSpPr txBox="1"/>
          <p:nvPr/>
        </p:nvSpPr>
        <p:spPr>
          <a:xfrm>
            <a:off x="153678" y="1897625"/>
            <a:ext cx="2320581" cy="553998"/>
          </a:xfrm>
          <a:prstGeom prst="rect">
            <a:avLst/>
          </a:prstGeom>
          <a:noFill/>
        </p:spPr>
        <p:txBody>
          <a:bodyPr wrap="square">
            <a:spAutoFit/>
          </a:bodyPr>
          <a:lstStyle/>
          <a:p>
            <a:r>
              <a:rPr lang="en-IN" sz="3000" dirty="0">
                <a:solidFill>
                  <a:srgbClr val="D8B6A4"/>
                </a:solidFill>
                <a:latin typeface="Gelasio" pitchFamily="34" charset="0"/>
                <a:ea typeface="Gelasio" pitchFamily="34" charset="-122"/>
                <a:cs typeface="Gelasio" pitchFamily="34" charset="-120"/>
              </a:rPr>
              <a:t>Total Sales:</a:t>
            </a:r>
            <a:endParaRPr lang="en-IN" sz="3000" dirty="0"/>
          </a:p>
        </p:txBody>
      </p:sp>
      <p:sp>
        <p:nvSpPr>
          <p:cNvPr id="16" name="Shape 1">
            <a:extLst>
              <a:ext uri="{FF2B5EF4-FFF2-40B4-BE49-F238E27FC236}">
                <a16:creationId xmlns:a16="http://schemas.microsoft.com/office/drawing/2014/main" id="{E7F0E250-CDAA-EC47-6BD9-2ED7DB02FEBE}"/>
              </a:ext>
            </a:extLst>
          </p:cNvPr>
          <p:cNvSpPr/>
          <p:nvPr/>
        </p:nvSpPr>
        <p:spPr>
          <a:xfrm>
            <a:off x="153679" y="4322158"/>
            <a:ext cx="2320581" cy="563869"/>
          </a:xfrm>
          <a:prstGeom prst="roundRect">
            <a:avLst>
              <a:gd name="adj" fmla="val 8573"/>
            </a:avLst>
          </a:prstGeom>
          <a:solidFill>
            <a:srgbClr val="373433"/>
          </a:solidFill>
          <a:ln/>
        </p:spPr>
      </p:sp>
      <p:sp>
        <p:nvSpPr>
          <p:cNvPr id="17" name="TextBox 16">
            <a:extLst>
              <a:ext uri="{FF2B5EF4-FFF2-40B4-BE49-F238E27FC236}">
                <a16:creationId xmlns:a16="http://schemas.microsoft.com/office/drawing/2014/main" id="{BAE36F8C-6F0F-6556-1C25-53CC0E762368}"/>
              </a:ext>
            </a:extLst>
          </p:cNvPr>
          <p:cNvSpPr txBox="1"/>
          <p:nvPr/>
        </p:nvSpPr>
        <p:spPr>
          <a:xfrm>
            <a:off x="153679" y="4344428"/>
            <a:ext cx="2320580" cy="553998"/>
          </a:xfrm>
          <a:prstGeom prst="rect">
            <a:avLst/>
          </a:prstGeom>
          <a:noFill/>
        </p:spPr>
        <p:txBody>
          <a:bodyPr wrap="square">
            <a:spAutoFit/>
          </a:bodyPr>
          <a:lstStyle/>
          <a:p>
            <a:r>
              <a:rPr lang="en-IN" sz="3000" dirty="0">
                <a:solidFill>
                  <a:srgbClr val="D8B6A4"/>
                </a:solidFill>
                <a:latin typeface="Gelasio" pitchFamily="34" charset="0"/>
                <a:ea typeface="Gelasio" pitchFamily="34" charset="-122"/>
                <a:cs typeface="Gelasio" pitchFamily="34" charset="-120"/>
              </a:rPr>
              <a:t>Total Sales:</a:t>
            </a:r>
            <a:endParaRPr lang="en-IN" sz="3000" dirty="0"/>
          </a:p>
        </p:txBody>
      </p:sp>
      <p:pic>
        <p:nvPicPr>
          <p:cNvPr id="20" name="Picture 19">
            <a:extLst>
              <a:ext uri="{FF2B5EF4-FFF2-40B4-BE49-F238E27FC236}">
                <a16:creationId xmlns:a16="http://schemas.microsoft.com/office/drawing/2014/main" id="{81630336-319D-0982-8BBA-61F994D56554}"/>
              </a:ext>
            </a:extLst>
          </p:cNvPr>
          <p:cNvPicPr>
            <a:picLocks noChangeAspect="1"/>
          </p:cNvPicPr>
          <p:nvPr/>
        </p:nvPicPr>
        <p:blipFill>
          <a:blip r:embed="rId5"/>
          <a:stretch>
            <a:fillRect/>
          </a:stretch>
        </p:blipFill>
        <p:spPr>
          <a:xfrm>
            <a:off x="1515152" y="5305428"/>
            <a:ext cx="6857506" cy="1317394"/>
          </a:xfrm>
          <a:prstGeom prst="rect">
            <a:avLst/>
          </a:prstGeom>
        </p:spPr>
      </p:pic>
      <p:pic>
        <p:nvPicPr>
          <p:cNvPr id="22" name="Picture 21">
            <a:extLst>
              <a:ext uri="{FF2B5EF4-FFF2-40B4-BE49-F238E27FC236}">
                <a16:creationId xmlns:a16="http://schemas.microsoft.com/office/drawing/2014/main" id="{6ED7E2BD-AA32-D498-3B88-8FE3B568F190}"/>
              </a:ext>
            </a:extLst>
          </p:cNvPr>
          <p:cNvPicPr>
            <a:picLocks noChangeAspect="1"/>
          </p:cNvPicPr>
          <p:nvPr/>
        </p:nvPicPr>
        <p:blipFill>
          <a:blip r:embed="rId6"/>
          <a:stretch>
            <a:fillRect/>
          </a:stretch>
        </p:blipFill>
        <p:spPr>
          <a:xfrm>
            <a:off x="8825018" y="5305427"/>
            <a:ext cx="2918226" cy="1298687"/>
          </a:xfrm>
          <a:prstGeom prst="rect">
            <a:avLst/>
          </a:prstGeom>
        </p:spPr>
      </p:pic>
      <p:pic>
        <p:nvPicPr>
          <p:cNvPr id="23" name="Picture 22">
            <a:extLst>
              <a:ext uri="{FF2B5EF4-FFF2-40B4-BE49-F238E27FC236}">
                <a16:creationId xmlns:a16="http://schemas.microsoft.com/office/drawing/2014/main" id="{5C72116B-E53E-5F06-520F-803ED0E5C328}"/>
              </a:ext>
            </a:extLst>
          </p:cNvPr>
          <p:cNvPicPr>
            <a:picLocks noChangeAspect="1"/>
          </p:cNvPicPr>
          <p:nvPr/>
        </p:nvPicPr>
        <p:blipFill>
          <a:blip r:embed="rId7"/>
          <a:stretch>
            <a:fillRect/>
          </a:stretch>
        </p:blipFill>
        <p:spPr>
          <a:xfrm>
            <a:off x="11263259" y="7629398"/>
            <a:ext cx="3358373" cy="589444"/>
          </a:xfrm>
          <a:prstGeom prst="rect">
            <a:avLst/>
          </a:prstGeom>
        </p:spPr>
      </p:pic>
    </p:spTree>
    <p:extLst>
      <p:ext uri="{BB962C8B-B14F-4D97-AF65-F5344CB8AC3E}">
        <p14:creationId xmlns:p14="http://schemas.microsoft.com/office/powerpoint/2010/main" val="2388288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36164-DD26-83F7-0335-E7E6A6B9EA17}"/>
            </a:ext>
          </a:extLst>
        </p:cNvPr>
        <p:cNvGrpSpPr/>
        <p:nvPr/>
      </p:nvGrpSpPr>
      <p:grpSpPr>
        <a:xfrm>
          <a:off x="0" y="0"/>
          <a:ext cx="0" cy="0"/>
          <a:chOff x="0" y="0"/>
          <a:chExt cx="0" cy="0"/>
        </a:xfrm>
      </p:grpSpPr>
      <p:sp>
        <p:nvSpPr>
          <p:cNvPr id="15" name="Shape 1">
            <a:extLst>
              <a:ext uri="{FF2B5EF4-FFF2-40B4-BE49-F238E27FC236}">
                <a16:creationId xmlns:a16="http://schemas.microsoft.com/office/drawing/2014/main" id="{C237DEDA-3575-CF26-3E92-9E5976863CBB}"/>
              </a:ext>
            </a:extLst>
          </p:cNvPr>
          <p:cNvSpPr/>
          <p:nvPr/>
        </p:nvSpPr>
        <p:spPr>
          <a:xfrm>
            <a:off x="153679" y="1875355"/>
            <a:ext cx="2320581" cy="563869"/>
          </a:xfrm>
          <a:prstGeom prst="roundRect">
            <a:avLst>
              <a:gd name="adj" fmla="val 8573"/>
            </a:avLst>
          </a:prstGeom>
          <a:solidFill>
            <a:srgbClr val="373433"/>
          </a:solidFill>
          <a:ln/>
        </p:spPr>
      </p:sp>
      <p:sp>
        <p:nvSpPr>
          <p:cNvPr id="19" name="Shape 1">
            <a:extLst>
              <a:ext uri="{FF2B5EF4-FFF2-40B4-BE49-F238E27FC236}">
                <a16:creationId xmlns:a16="http://schemas.microsoft.com/office/drawing/2014/main" id="{8E53DCF4-5CEA-0F42-2B81-EF24D3891092}"/>
              </a:ext>
            </a:extLst>
          </p:cNvPr>
          <p:cNvSpPr/>
          <p:nvPr/>
        </p:nvSpPr>
        <p:spPr>
          <a:xfrm>
            <a:off x="0" y="0"/>
            <a:ext cx="14630400" cy="1685211"/>
          </a:xfrm>
          <a:prstGeom prst="roundRect">
            <a:avLst>
              <a:gd name="adj" fmla="val 8573"/>
            </a:avLst>
          </a:prstGeom>
          <a:solidFill>
            <a:srgbClr val="373433"/>
          </a:solidFill>
          <a:ln/>
        </p:spPr>
      </p:sp>
      <p:sp>
        <p:nvSpPr>
          <p:cNvPr id="2" name="Text 0">
            <a:extLst>
              <a:ext uri="{FF2B5EF4-FFF2-40B4-BE49-F238E27FC236}">
                <a16:creationId xmlns:a16="http://schemas.microsoft.com/office/drawing/2014/main" id="{39E23381-7616-5C9E-852E-29A1683D5E3B}"/>
              </a:ext>
            </a:extLst>
          </p:cNvPr>
          <p:cNvSpPr/>
          <p:nvPr/>
        </p:nvSpPr>
        <p:spPr>
          <a:xfrm>
            <a:off x="153679" y="204395"/>
            <a:ext cx="14186265" cy="1355464"/>
          </a:xfrm>
          <a:prstGeom prst="rect">
            <a:avLst/>
          </a:prstGeom>
          <a:noFill/>
          <a:ln/>
        </p:spPr>
        <p:txBody>
          <a:bodyPr wrap="none" lIns="0" tIns="0" rIns="0" bIns="0" rtlCol="0" anchor="t"/>
          <a:lstStyle/>
          <a:p>
            <a:pPr marL="0" indent="0" algn="ctr">
              <a:lnSpc>
                <a:spcPct val="150000"/>
              </a:lnSpc>
              <a:buNone/>
            </a:pPr>
            <a:r>
              <a:rPr lang="en-IN" sz="4800" b="1" dirty="0">
                <a:solidFill>
                  <a:srgbClr val="D8B6A4"/>
                </a:solidFill>
                <a:latin typeface="Gelasio" pitchFamily="34" charset="0"/>
                <a:ea typeface="Gelasio" pitchFamily="34" charset="-122"/>
                <a:cs typeface="Gelasio" pitchFamily="34" charset="-120"/>
              </a:rPr>
              <a:t>SQL Queries for Analysis</a:t>
            </a:r>
          </a:p>
        </p:txBody>
      </p:sp>
      <p:sp>
        <p:nvSpPr>
          <p:cNvPr id="14" name="TextBox 13">
            <a:extLst>
              <a:ext uri="{FF2B5EF4-FFF2-40B4-BE49-F238E27FC236}">
                <a16:creationId xmlns:a16="http://schemas.microsoft.com/office/drawing/2014/main" id="{9DFDEDFA-EAEF-9547-1FC1-E8EEA479BD8C}"/>
              </a:ext>
            </a:extLst>
          </p:cNvPr>
          <p:cNvSpPr txBox="1"/>
          <p:nvPr/>
        </p:nvSpPr>
        <p:spPr>
          <a:xfrm>
            <a:off x="153678" y="1897625"/>
            <a:ext cx="2729527" cy="553998"/>
          </a:xfrm>
          <a:prstGeom prst="rect">
            <a:avLst/>
          </a:prstGeom>
          <a:noFill/>
        </p:spPr>
        <p:txBody>
          <a:bodyPr wrap="square">
            <a:spAutoFit/>
          </a:bodyPr>
          <a:lstStyle/>
          <a:p>
            <a:r>
              <a:rPr lang="en-IN" sz="3000" dirty="0" err="1">
                <a:solidFill>
                  <a:srgbClr val="D8B6A4"/>
                </a:solidFill>
                <a:latin typeface="Gelasio" pitchFamily="34" charset="0"/>
                <a:ea typeface="Gelasio" pitchFamily="34" charset="-122"/>
                <a:cs typeface="Gelasio" pitchFamily="34" charset="-120"/>
              </a:rPr>
              <a:t>Avg</a:t>
            </a:r>
            <a:r>
              <a:rPr lang="en-IN" sz="3000" dirty="0">
                <a:solidFill>
                  <a:srgbClr val="D8B6A4"/>
                </a:solidFill>
                <a:latin typeface="Gelasio" pitchFamily="34" charset="0"/>
                <a:ea typeface="Gelasio" pitchFamily="34" charset="-122"/>
                <a:cs typeface="Gelasio" pitchFamily="34" charset="-120"/>
              </a:rPr>
              <a:t> Bill:</a:t>
            </a:r>
            <a:endParaRPr lang="en-IN" sz="3000" dirty="0"/>
          </a:p>
        </p:txBody>
      </p:sp>
      <p:sp>
        <p:nvSpPr>
          <p:cNvPr id="16" name="Shape 1">
            <a:extLst>
              <a:ext uri="{FF2B5EF4-FFF2-40B4-BE49-F238E27FC236}">
                <a16:creationId xmlns:a16="http://schemas.microsoft.com/office/drawing/2014/main" id="{E74E48E6-C4DA-592B-2425-965D65FCE1F0}"/>
              </a:ext>
            </a:extLst>
          </p:cNvPr>
          <p:cNvSpPr/>
          <p:nvPr/>
        </p:nvSpPr>
        <p:spPr>
          <a:xfrm>
            <a:off x="153679" y="4322158"/>
            <a:ext cx="2320581" cy="563869"/>
          </a:xfrm>
          <a:prstGeom prst="roundRect">
            <a:avLst>
              <a:gd name="adj" fmla="val 8573"/>
            </a:avLst>
          </a:prstGeom>
          <a:solidFill>
            <a:srgbClr val="373433"/>
          </a:solidFill>
          <a:ln/>
        </p:spPr>
      </p:sp>
      <p:sp>
        <p:nvSpPr>
          <p:cNvPr id="17" name="TextBox 16">
            <a:extLst>
              <a:ext uri="{FF2B5EF4-FFF2-40B4-BE49-F238E27FC236}">
                <a16:creationId xmlns:a16="http://schemas.microsoft.com/office/drawing/2014/main" id="{3FFBA778-0027-9B32-A6C6-9FFEAA3CD770}"/>
              </a:ext>
            </a:extLst>
          </p:cNvPr>
          <p:cNvSpPr txBox="1"/>
          <p:nvPr/>
        </p:nvSpPr>
        <p:spPr>
          <a:xfrm>
            <a:off x="153678" y="4344428"/>
            <a:ext cx="3977257" cy="553998"/>
          </a:xfrm>
          <a:prstGeom prst="rect">
            <a:avLst/>
          </a:prstGeom>
          <a:noFill/>
        </p:spPr>
        <p:txBody>
          <a:bodyPr wrap="square">
            <a:spAutoFit/>
          </a:bodyPr>
          <a:lstStyle/>
          <a:p>
            <a:r>
              <a:rPr lang="en-IN" sz="3000" dirty="0" err="1">
                <a:solidFill>
                  <a:srgbClr val="D8B6A4"/>
                </a:solidFill>
                <a:latin typeface="Gelasio" pitchFamily="34" charset="0"/>
                <a:ea typeface="Gelasio" pitchFamily="34" charset="-122"/>
                <a:cs typeface="Gelasio" pitchFamily="34" charset="-120"/>
              </a:rPr>
              <a:t>Avg</a:t>
            </a:r>
            <a:r>
              <a:rPr lang="en-IN" sz="3000" dirty="0">
                <a:solidFill>
                  <a:srgbClr val="D8B6A4"/>
                </a:solidFill>
                <a:latin typeface="Gelasio" pitchFamily="34" charset="0"/>
                <a:ea typeface="Gelasio" pitchFamily="34" charset="-122"/>
                <a:cs typeface="Gelasio" pitchFamily="34" charset="-120"/>
              </a:rPr>
              <a:t> Orders:</a:t>
            </a:r>
            <a:endParaRPr lang="en-IN" sz="3000" dirty="0"/>
          </a:p>
        </p:txBody>
      </p:sp>
      <p:pic>
        <p:nvPicPr>
          <p:cNvPr id="7" name="Picture 6">
            <a:extLst>
              <a:ext uri="{FF2B5EF4-FFF2-40B4-BE49-F238E27FC236}">
                <a16:creationId xmlns:a16="http://schemas.microsoft.com/office/drawing/2014/main" id="{4342EE62-DB4B-9A04-DBF9-4EB9093E776D}"/>
              </a:ext>
            </a:extLst>
          </p:cNvPr>
          <p:cNvPicPr>
            <a:picLocks noChangeAspect="1"/>
          </p:cNvPicPr>
          <p:nvPr/>
        </p:nvPicPr>
        <p:blipFill>
          <a:blip r:embed="rId3"/>
          <a:stretch>
            <a:fillRect/>
          </a:stretch>
        </p:blipFill>
        <p:spPr>
          <a:xfrm>
            <a:off x="1515152" y="2629368"/>
            <a:ext cx="6292909" cy="1273389"/>
          </a:xfrm>
          <a:prstGeom prst="rect">
            <a:avLst/>
          </a:prstGeom>
        </p:spPr>
      </p:pic>
      <p:pic>
        <p:nvPicPr>
          <p:cNvPr id="10" name="Picture 9">
            <a:extLst>
              <a:ext uri="{FF2B5EF4-FFF2-40B4-BE49-F238E27FC236}">
                <a16:creationId xmlns:a16="http://schemas.microsoft.com/office/drawing/2014/main" id="{4081FF15-073C-8FEB-A202-B7735C6D9626}"/>
              </a:ext>
            </a:extLst>
          </p:cNvPr>
          <p:cNvPicPr>
            <a:picLocks noChangeAspect="1"/>
          </p:cNvPicPr>
          <p:nvPr/>
        </p:nvPicPr>
        <p:blipFill>
          <a:blip r:embed="rId4"/>
          <a:stretch>
            <a:fillRect/>
          </a:stretch>
        </p:blipFill>
        <p:spPr>
          <a:xfrm>
            <a:off x="8198981" y="2607638"/>
            <a:ext cx="2461848" cy="1282519"/>
          </a:xfrm>
          <a:prstGeom prst="rect">
            <a:avLst/>
          </a:prstGeom>
        </p:spPr>
      </p:pic>
      <p:pic>
        <p:nvPicPr>
          <p:cNvPr id="12" name="Picture 11">
            <a:extLst>
              <a:ext uri="{FF2B5EF4-FFF2-40B4-BE49-F238E27FC236}">
                <a16:creationId xmlns:a16="http://schemas.microsoft.com/office/drawing/2014/main" id="{9C32BBF3-D04B-2A2A-CB35-FE362203DCCC}"/>
              </a:ext>
            </a:extLst>
          </p:cNvPr>
          <p:cNvPicPr>
            <a:picLocks noChangeAspect="1"/>
          </p:cNvPicPr>
          <p:nvPr/>
        </p:nvPicPr>
        <p:blipFill>
          <a:blip r:embed="rId5"/>
          <a:stretch>
            <a:fillRect/>
          </a:stretch>
        </p:blipFill>
        <p:spPr>
          <a:xfrm>
            <a:off x="1515152" y="5309171"/>
            <a:ext cx="9013744" cy="1317393"/>
          </a:xfrm>
          <a:prstGeom prst="rect">
            <a:avLst/>
          </a:prstGeom>
        </p:spPr>
      </p:pic>
      <p:pic>
        <p:nvPicPr>
          <p:cNvPr id="18" name="Picture 17">
            <a:extLst>
              <a:ext uri="{FF2B5EF4-FFF2-40B4-BE49-F238E27FC236}">
                <a16:creationId xmlns:a16="http://schemas.microsoft.com/office/drawing/2014/main" id="{59F97BA7-6F57-6BF7-13A1-4D80796AE7B8}"/>
              </a:ext>
            </a:extLst>
          </p:cNvPr>
          <p:cNvPicPr>
            <a:picLocks noChangeAspect="1"/>
          </p:cNvPicPr>
          <p:nvPr/>
        </p:nvPicPr>
        <p:blipFill>
          <a:blip r:embed="rId6"/>
          <a:stretch>
            <a:fillRect/>
          </a:stretch>
        </p:blipFill>
        <p:spPr>
          <a:xfrm>
            <a:off x="10831540" y="5333989"/>
            <a:ext cx="2820771" cy="1317393"/>
          </a:xfrm>
          <a:prstGeom prst="rect">
            <a:avLst/>
          </a:prstGeom>
        </p:spPr>
      </p:pic>
      <p:pic>
        <p:nvPicPr>
          <p:cNvPr id="21" name="Picture 20">
            <a:extLst>
              <a:ext uri="{FF2B5EF4-FFF2-40B4-BE49-F238E27FC236}">
                <a16:creationId xmlns:a16="http://schemas.microsoft.com/office/drawing/2014/main" id="{B0D9B9F6-58AF-ADBB-DD66-DD5A49143C5F}"/>
              </a:ext>
            </a:extLst>
          </p:cNvPr>
          <p:cNvPicPr>
            <a:picLocks noChangeAspect="1"/>
          </p:cNvPicPr>
          <p:nvPr/>
        </p:nvPicPr>
        <p:blipFill>
          <a:blip r:embed="rId7"/>
          <a:stretch>
            <a:fillRect/>
          </a:stretch>
        </p:blipFill>
        <p:spPr>
          <a:xfrm>
            <a:off x="11263259" y="7629398"/>
            <a:ext cx="3358373" cy="589444"/>
          </a:xfrm>
          <a:prstGeom prst="rect">
            <a:avLst/>
          </a:prstGeom>
        </p:spPr>
      </p:pic>
    </p:spTree>
    <p:extLst>
      <p:ext uri="{BB962C8B-B14F-4D97-AF65-F5344CB8AC3E}">
        <p14:creationId xmlns:p14="http://schemas.microsoft.com/office/powerpoint/2010/main" val="1593929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F7617-2822-CD84-4576-2E8D9AD69EE7}"/>
            </a:ext>
          </a:extLst>
        </p:cNvPr>
        <p:cNvGrpSpPr/>
        <p:nvPr/>
      </p:nvGrpSpPr>
      <p:grpSpPr>
        <a:xfrm>
          <a:off x="0" y="0"/>
          <a:ext cx="0" cy="0"/>
          <a:chOff x="0" y="0"/>
          <a:chExt cx="0" cy="0"/>
        </a:xfrm>
      </p:grpSpPr>
      <p:sp>
        <p:nvSpPr>
          <p:cNvPr id="19" name="Shape 1">
            <a:extLst>
              <a:ext uri="{FF2B5EF4-FFF2-40B4-BE49-F238E27FC236}">
                <a16:creationId xmlns:a16="http://schemas.microsoft.com/office/drawing/2014/main" id="{1C8280A0-E415-41F5-21EB-F76F24D072A2}"/>
              </a:ext>
            </a:extLst>
          </p:cNvPr>
          <p:cNvSpPr/>
          <p:nvPr/>
        </p:nvSpPr>
        <p:spPr>
          <a:xfrm>
            <a:off x="0" y="0"/>
            <a:ext cx="14630400" cy="1685211"/>
          </a:xfrm>
          <a:prstGeom prst="roundRect">
            <a:avLst>
              <a:gd name="adj" fmla="val 8573"/>
            </a:avLst>
          </a:prstGeom>
          <a:solidFill>
            <a:srgbClr val="373433"/>
          </a:solidFill>
          <a:ln/>
        </p:spPr>
      </p:sp>
      <p:sp>
        <p:nvSpPr>
          <p:cNvPr id="2" name="Text 0">
            <a:extLst>
              <a:ext uri="{FF2B5EF4-FFF2-40B4-BE49-F238E27FC236}">
                <a16:creationId xmlns:a16="http://schemas.microsoft.com/office/drawing/2014/main" id="{684B00AF-A88B-7C66-9A83-CF92842AD601}"/>
              </a:ext>
            </a:extLst>
          </p:cNvPr>
          <p:cNvSpPr/>
          <p:nvPr/>
        </p:nvSpPr>
        <p:spPr>
          <a:xfrm>
            <a:off x="153679" y="204395"/>
            <a:ext cx="14186265" cy="1355464"/>
          </a:xfrm>
          <a:prstGeom prst="rect">
            <a:avLst/>
          </a:prstGeom>
          <a:noFill/>
          <a:ln/>
        </p:spPr>
        <p:txBody>
          <a:bodyPr wrap="none" lIns="0" tIns="0" rIns="0" bIns="0" rtlCol="0" anchor="t"/>
          <a:lstStyle/>
          <a:p>
            <a:pPr marL="0" indent="0" algn="ctr">
              <a:lnSpc>
                <a:spcPct val="150000"/>
              </a:lnSpc>
              <a:buNone/>
            </a:pPr>
            <a:r>
              <a:rPr lang="en-IN" sz="4800" b="1" dirty="0">
                <a:solidFill>
                  <a:srgbClr val="D8B6A4"/>
                </a:solidFill>
                <a:latin typeface="Gelasio" pitchFamily="34" charset="0"/>
                <a:ea typeface="Gelasio" pitchFamily="34" charset="-122"/>
                <a:cs typeface="Gelasio" pitchFamily="34" charset="-120"/>
              </a:rPr>
              <a:t>Footfall Over Store Locations</a:t>
            </a:r>
          </a:p>
        </p:txBody>
      </p:sp>
      <p:pic>
        <p:nvPicPr>
          <p:cNvPr id="5" name="Picture 4">
            <a:extLst>
              <a:ext uri="{FF2B5EF4-FFF2-40B4-BE49-F238E27FC236}">
                <a16:creationId xmlns:a16="http://schemas.microsoft.com/office/drawing/2014/main" id="{F230D746-98D6-2AEC-61D0-5D7500BDD592}"/>
              </a:ext>
            </a:extLst>
          </p:cNvPr>
          <p:cNvPicPr>
            <a:picLocks noChangeAspect="1"/>
          </p:cNvPicPr>
          <p:nvPr/>
        </p:nvPicPr>
        <p:blipFill>
          <a:blip r:embed="rId3"/>
          <a:stretch>
            <a:fillRect/>
          </a:stretch>
        </p:blipFill>
        <p:spPr>
          <a:xfrm>
            <a:off x="3495842" y="1889606"/>
            <a:ext cx="7739752" cy="2766299"/>
          </a:xfrm>
          <a:prstGeom prst="rect">
            <a:avLst/>
          </a:prstGeom>
        </p:spPr>
      </p:pic>
      <p:pic>
        <p:nvPicPr>
          <p:cNvPr id="8" name="Picture 7">
            <a:extLst>
              <a:ext uri="{FF2B5EF4-FFF2-40B4-BE49-F238E27FC236}">
                <a16:creationId xmlns:a16="http://schemas.microsoft.com/office/drawing/2014/main" id="{EC616E6F-AA1B-104B-4C9B-F1C7CCE9829A}"/>
              </a:ext>
            </a:extLst>
          </p:cNvPr>
          <p:cNvPicPr>
            <a:picLocks noChangeAspect="1"/>
          </p:cNvPicPr>
          <p:nvPr/>
        </p:nvPicPr>
        <p:blipFill>
          <a:blip r:embed="rId4"/>
          <a:stretch>
            <a:fillRect/>
          </a:stretch>
        </p:blipFill>
        <p:spPr>
          <a:xfrm>
            <a:off x="3445324" y="5141380"/>
            <a:ext cx="7840788" cy="2055485"/>
          </a:xfrm>
          <a:prstGeom prst="rect">
            <a:avLst/>
          </a:prstGeom>
        </p:spPr>
      </p:pic>
      <p:pic>
        <p:nvPicPr>
          <p:cNvPr id="9" name="Picture 8">
            <a:extLst>
              <a:ext uri="{FF2B5EF4-FFF2-40B4-BE49-F238E27FC236}">
                <a16:creationId xmlns:a16="http://schemas.microsoft.com/office/drawing/2014/main" id="{7E94B439-D974-F39B-9DA2-0945E3364195}"/>
              </a:ext>
            </a:extLst>
          </p:cNvPr>
          <p:cNvPicPr>
            <a:picLocks noChangeAspect="1"/>
          </p:cNvPicPr>
          <p:nvPr/>
        </p:nvPicPr>
        <p:blipFill>
          <a:blip r:embed="rId5"/>
          <a:stretch>
            <a:fillRect/>
          </a:stretch>
        </p:blipFill>
        <p:spPr>
          <a:xfrm>
            <a:off x="11263259" y="7629398"/>
            <a:ext cx="3358373" cy="589444"/>
          </a:xfrm>
          <a:prstGeom prst="rect">
            <a:avLst/>
          </a:prstGeom>
        </p:spPr>
      </p:pic>
    </p:spTree>
    <p:extLst>
      <p:ext uri="{BB962C8B-B14F-4D97-AF65-F5344CB8AC3E}">
        <p14:creationId xmlns:p14="http://schemas.microsoft.com/office/powerpoint/2010/main" val="42671859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441</Words>
  <Application>Microsoft Office PowerPoint</Application>
  <PresentationFormat>Custom</PresentationFormat>
  <Paragraphs>71</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Gelasio Bold</vt:lpstr>
      <vt:lpstr>Arial</vt:lpstr>
      <vt:lpstr>Gelasio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Welcome Home</cp:lastModifiedBy>
  <cp:revision>8</cp:revision>
  <dcterms:created xsi:type="dcterms:W3CDTF">2024-11-30T08:47:02Z</dcterms:created>
  <dcterms:modified xsi:type="dcterms:W3CDTF">2024-12-06T13:42:13Z</dcterms:modified>
</cp:coreProperties>
</file>